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262" r:id="rId5"/>
    <p:sldId id="263" r:id="rId6"/>
    <p:sldId id="282" r:id="rId7"/>
    <p:sldId id="341" r:id="rId8"/>
    <p:sldId id="340" r:id="rId9"/>
    <p:sldId id="348" r:id="rId10"/>
    <p:sldId id="349" r:id="rId11"/>
    <p:sldId id="264" r:id="rId12"/>
    <p:sldId id="308" r:id="rId13"/>
    <p:sldId id="277" r:id="rId14"/>
    <p:sldId id="309" r:id="rId15"/>
    <p:sldId id="351" r:id="rId16"/>
    <p:sldId id="352" r:id="rId17"/>
    <p:sldId id="353" r:id="rId18"/>
    <p:sldId id="354" r:id="rId19"/>
    <p:sldId id="355" r:id="rId20"/>
    <p:sldId id="311" r:id="rId21"/>
    <p:sldId id="356" r:id="rId22"/>
    <p:sldId id="313" r:id="rId23"/>
    <p:sldId id="315" r:id="rId24"/>
    <p:sldId id="265" r:id="rId25"/>
    <p:sldId id="316" r:id="rId26"/>
    <p:sldId id="318" r:id="rId27"/>
    <p:sldId id="357" r:id="rId28"/>
    <p:sldId id="358" r:id="rId29"/>
    <p:sldId id="359" r:id="rId30"/>
    <p:sldId id="360" r:id="rId31"/>
    <p:sldId id="361" r:id="rId32"/>
    <p:sldId id="321" r:id="rId33"/>
    <p:sldId id="322" r:id="rId34"/>
    <p:sldId id="324" r:id="rId35"/>
    <p:sldId id="386" r:id="rId36"/>
    <p:sldId id="325" r:id="rId37"/>
    <p:sldId id="326" r:id="rId38"/>
    <p:sldId id="327" r:id="rId39"/>
    <p:sldId id="387" r:id="rId40"/>
    <p:sldId id="328" r:id="rId41"/>
    <p:sldId id="329" r:id="rId42"/>
    <p:sldId id="330" r:id="rId43"/>
    <p:sldId id="331" r:id="rId44"/>
    <p:sldId id="332" r:id="rId45"/>
    <p:sldId id="333" r:id="rId46"/>
    <p:sldId id="266" r:id="rId47"/>
    <p:sldId id="335" r:id="rId48"/>
  </p:sldIdLst>
  <p:sldSz cx="12192000" cy="6858000"/>
  <p:notesSz cx="6858000" cy="9144000"/>
  <p:defaultTextStyle>
    <a:defPPr>
      <a:defRPr lang="zh-CN"/>
    </a:defPPr>
    <a:lvl1pPr marL="0" lvl="0" indent="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5930" lvl="1"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3130" lvl="2"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0330" lvl="3"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7530" lvl="4"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AA2BA"/>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45"/>
    <p:restoredTop sz="94715"/>
  </p:normalViewPr>
  <p:slideViewPr>
    <p:cSldViewPr snapToGrid="0" snapToObjects="1" showGuides="1">
      <p:cViewPr varScale="1">
        <p:scale>
          <a:sx n="50" d="100"/>
          <a:sy n="50" d="100"/>
        </p:scale>
        <p:origin x="-84" y="-558"/>
      </p:cViewPr>
      <p:guideLst>
        <p:guide orient="horz" pos="2128"/>
        <p:guide pos="3710"/>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1" Type="http://schemas.openxmlformats.org/officeDocument/2006/relationships/tableStyles" Target="tableStyles.xml"/><Relationship Id="rId50" Type="http://schemas.openxmlformats.org/officeDocument/2006/relationships/viewProps" Target="viewProps.xml"/><Relationship Id="rId5" Type="http://schemas.openxmlformats.org/officeDocument/2006/relationships/slide" Target="slides/slide2.xml"/><Relationship Id="rId49" Type="http://schemas.openxmlformats.org/officeDocument/2006/relationships/presProps" Target="presProps.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单击此处编辑母版文本样式</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二级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三级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四级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五级</a:t>
            </a: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幻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p>
            <a:pPr lvl="0" algn="r" fontAlgn="base"/>
            <a:fld id="{9A0DB2DC-4C9A-4742-B13C-FB6460FD3503}" type="slidenum">
              <a:rPr lang="zh-CN" altLang="en-US" sz="1200" strike="noStrike" noProof="1" dirty="0">
                <a:latin typeface="Calibri" panose="020F0502020204030204" pitchFamily="34" charset="0"/>
                <a:ea typeface="宋体" panose="02010600030101010101" pitchFamily="2" charset="-122"/>
                <a:cs typeface="+mn-cs"/>
              </a:rPr>
            </a:fld>
            <a:endParaRPr lang="zh-CN" altLang="en-US" sz="1200" strike="noStrike" noProof="1" dirty="0">
              <a:latin typeface="Calibri" panose="020F0502020204030204" pitchFamily="34" charset="0"/>
            </a:endParaRPr>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幻灯片图像占位符 1"/>
          <p:cNvSpPr>
            <a:spLocks noGrp="1" noRot="1" noChangeAspect="1"/>
          </p:cNvSpPr>
          <p:nvPr>
            <p:ph type="sldImg"/>
          </p:nvPr>
        </p:nvSpPr>
        <p:spPr>
          <a:ln>
            <a:solidFill>
              <a:srgbClr val="000000"/>
            </a:solidFill>
            <a:miter/>
          </a:ln>
        </p:spPr>
      </p:sp>
      <p:sp>
        <p:nvSpPr>
          <p:cNvPr id="19458" name="备注占位符 2"/>
          <p:cNvSpPr>
            <a:spLocks noGrp="1"/>
          </p:cNvSpPr>
          <p:nvPr>
            <p:ph type="body"/>
          </p:nvPr>
        </p:nvSpPr>
        <p:spPr>
          <a:noFill/>
          <a:ln>
            <a:noFill/>
          </a:ln>
        </p:spPr>
        <p:txBody>
          <a:bodyPr wrap="square" lIns="91440" tIns="45720" rIns="91440" bIns="45720" anchor="t"/>
          <a:p>
            <a:pPr lvl="0">
              <a:spcBef>
                <a:spcPct val="0"/>
              </a:spcBef>
            </a:pPr>
            <a:endParaRPr lang="zh-CN" altLang="en-US" dirty="0"/>
          </a:p>
        </p:txBody>
      </p:sp>
      <p:sp>
        <p:nvSpPr>
          <p:cNvPr id="19459" name="幻灯片编号占位符 3"/>
          <p:cNvSpPr txBox="1">
            <a:spLocks noGrp="1"/>
          </p:cNvSpPr>
          <p:nvPr>
            <p:ph type="sldNum" sz="quarter"/>
          </p:nvPr>
        </p:nvSpPr>
        <p:spPr>
          <a:xfrm>
            <a:off x="3884613" y="8685213"/>
            <a:ext cx="2971800" cy="458787"/>
          </a:xfrm>
          <a:prstGeom prst="rect">
            <a:avLst/>
          </a:prstGeom>
          <a:noFill/>
          <a:ln w="9525">
            <a:noFill/>
          </a:ln>
        </p:spPr>
        <p:txBody>
          <a:bodyPr lIns="91440" tIns="45720" rIns="91440" bIns="45720" anchor="b"/>
          <a:p>
            <a:pPr lvl="0" indent="0" algn="r"/>
            <a:fld id="{9A0DB2DC-4C9A-4742-B13C-FB6460FD3503}" type="slidenum">
              <a:rPr lang="zh-CN" altLang="en-US" sz="1200" dirty="0">
                <a:latin typeface="Calibri" panose="020F0502020204030204" pitchFamily="34" charset="0"/>
                <a:ea typeface="宋体" panose="02010600030101010101" pitchFamily="2" charset="-122"/>
              </a:rPr>
            </a:fld>
            <a:endParaRPr lang="zh-CN" altLang="en-US" sz="1200" dirty="0">
              <a:latin typeface="Calibri" panose="020F0502020204030204" pitchFamily="34" charset="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标题幻灯片">
    <p:bg>
      <p:bgPr>
        <a:solidFill>
          <a:srgbClr val="AACED2"/>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标题幻灯片">
    <p:bg>
      <p:bgPr>
        <a:solidFill>
          <a:srgbClr val="009FB8"/>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标题幻灯片">
    <p:bg>
      <p:bgPr>
        <a:solidFill>
          <a:srgbClr val="FFBBB3"/>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vl1pPr>
          </a:lstStyle>
          <a:p>
            <a:pPr lvl="0" fontAlgn="auto"/>
            <a:r>
              <a:rPr kumimoji="1" lang="zh-CN" altLang="en-US" strike="noStrike" noProof="1" dirty="0" smtClean="0"/>
              <a:t>单击此处编辑母版文本样式</a:t>
            </a:r>
            <a:endParaRPr kumimoji="1" lang="zh-CN" altLang="en-US" strike="noStrike" noProof="1" dirty="0" smtClean="0"/>
          </a:p>
        </p:txBody>
      </p:sp>
      <p:sp>
        <p:nvSpPr>
          <p:cNvPr id="3" name="文本占位符 7"/>
          <p:cNvSpPr>
            <a:spLocks noGrp="1"/>
          </p:cNvSpPr>
          <p:nvPr>
            <p:ph type="body" sz="quarter" idx="13"/>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
        <p:nvSpPr>
          <p:cNvPr id="4" name="图片占位符 8"/>
          <p:cNvSpPr>
            <a:spLocks noGrp="1"/>
          </p:cNvSpPr>
          <p:nvPr>
            <p:ph type="pic" sz="quarter" idx="14"/>
          </p:nvPr>
        </p:nvSpPr>
        <p:spPr>
          <a:xfrm>
            <a:off x="376768" y="5989475"/>
            <a:ext cx="1960033" cy="533400"/>
          </a:xfrm>
          <a:prstGeom prst="rect">
            <a:avLst/>
          </a:prstGeom>
        </p:spPr>
        <p:txBody>
          <a:bodyPr vert="horz" anchor="ctr"/>
          <a:lstStyle>
            <a:lvl1pPr marL="0" indent="0" algn="ctr">
              <a:buNone/>
              <a:defRPr sz="1600" b="1"/>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zh-CN" altLang="en-US" sz="1600" b="1" i="0" u="none" strike="noStrike" kern="1200" cap="none" spc="0" normalizeH="0" baseline="0" noProof="0" dirty="0" smtClean="0">
                <a:ln>
                  <a:noFill/>
                </a:ln>
                <a:solidFill>
                  <a:schemeClr val="tx1"/>
                </a:solidFill>
                <a:effectLst/>
                <a:uLnTx/>
                <a:uFillTx/>
                <a:latin typeface="+mn-lt"/>
                <a:ea typeface="+mn-ea"/>
                <a:cs typeface="+mn-cs"/>
              </a:rPr>
              <a:t>单击图标添加图片</a:t>
            </a:r>
            <a:endParaRPr kumimoji="1" lang="zh-CN" altLang="en-US" sz="1600" b="1"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标题幻灯片">
    <p:bg>
      <p:bgPr>
        <a:solidFill>
          <a:schemeClr val="bg1"/>
        </a:solidFill>
        <a:effectLst/>
      </p:bgPr>
    </p:bg>
    <p:spTree>
      <p:nvGrpSpPr>
        <p:cNvPr id="1" name=""/>
        <p:cNvGrpSpPr/>
        <p:nvPr/>
      </p:nvGrpSpPr>
      <p:grpSpPr>
        <a:xfrm>
          <a:off x="0" y="0"/>
          <a:ext cx="0" cy="0"/>
          <a:chOff x="0" y="0"/>
          <a:chExt cx="0" cy="0"/>
        </a:xfrm>
      </p:grpSpPr>
      <p:sp>
        <p:nvSpPr>
          <p:cNvPr id="2" name="矩形 3"/>
          <p:cNvSpPr/>
          <p:nvPr/>
        </p:nvSpPr>
        <p:spPr>
          <a:xfrm>
            <a:off x="441325" y="760413"/>
            <a:ext cx="1568450" cy="368300"/>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rPr>
              <a:t>背景图片素材</a:t>
            </a:r>
            <a:endParaRPr kumimoji="0" lang="zh-CN" altLang="en-US" sz="18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endParaRPr>
          </a:p>
        </p:txBody>
      </p:sp>
      <p:sp>
        <p:nvSpPr>
          <p:cNvPr id="3" name="矩形 4"/>
          <p:cNvSpPr/>
          <p:nvPr/>
        </p:nvSpPr>
        <p:spPr>
          <a:xfrm>
            <a:off x="441325" y="182563"/>
            <a:ext cx="776288" cy="24606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rPr>
              <a:t>OfficePLUS</a:t>
            </a:r>
            <a:endParaRPr kumimoji="0" lang="zh-CN" altLang="en-US" sz="1000" b="0" i="0" u="none" strike="noStrike" kern="1200" cap="none" spc="0" normalizeH="0" baseline="0" noProof="0" dirty="0">
              <a:ln>
                <a:noFill/>
              </a:ln>
              <a:solidFill>
                <a:schemeClr val="tx1">
                  <a:lumMod val="75000"/>
                  <a:lumOff val="25000"/>
                </a:schemeClr>
              </a:solidFill>
              <a:effectLst/>
              <a:uLnTx/>
              <a:uFillTx/>
              <a:latin typeface="Segoe UI Light"/>
              <a:ea typeface="微软雅黑" pitchFamily="34" charset="-122"/>
              <a:cs typeface="Segoe UI Ligh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E73A1C"/>
        </a:solidFill>
        <a:effectLst/>
      </p:bgPr>
    </p:bg>
    <p:spTree>
      <p:nvGrpSpPr>
        <p:cNvPr id="1" name=""/>
        <p:cNvGrpSpPr/>
        <p:nvPr/>
      </p:nvGrpSpPr>
      <p:grpSpPr>
        <a:xfrm>
          <a:off x="0" y="0"/>
          <a:ext cx="0" cy="0"/>
          <a:chOff x="0" y="0"/>
          <a:chExt cx="0" cy="0"/>
        </a:xfrm>
      </p:grpSpPr>
      <p:sp>
        <p:nvSpPr>
          <p:cNvPr id="2" name="矩形 5"/>
          <p:cNvSpPr/>
          <p:nvPr/>
        </p:nvSpPr>
        <p:spPr>
          <a:xfrm>
            <a:off x="441325" y="760413"/>
            <a:ext cx="661988" cy="37941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标注</a:t>
            </a:r>
            <a:endParaRPr kumimoji="0" lang="zh-CN" altLang="en-US" sz="18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p:txBody>
      </p:sp>
      <p:sp>
        <p:nvSpPr>
          <p:cNvPr id="3" name="矩形 10"/>
          <p:cNvSpPr/>
          <p:nvPr/>
        </p:nvSpPr>
        <p:spPr>
          <a:xfrm>
            <a:off x="2573338" y="760413"/>
            <a:ext cx="1401763" cy="3452813"/>
          </a:xfrm>
          <a:prstGeom prst="rect">
            <a:avLst/>
          </a:prstGeom>
        </p:spPr>
        <p:txBody>
          <a:bodyPr wrap="square">
            <a:spAutoFit/>
          </a:bodyPr>
          <a:lstStyle/>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字体使用 </a:t>
            </a: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行距</a:t>
            </a: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背景图片出处</a:t>
            </a:r>
            <a:endPar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声明</a:t>
            </a: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p:txBody>
      </p:sp>
      <p:sp>
        <p:nvSpPr>
          <p:cNvPr id="14340" name="矩形 11"/>
          <p:cNvSpPr/>
          <p:nvPr/>
        </p:nvSpPr>
        <p:spPr>
          <a:xfrm>
            <a:off x="4152900" y="760413"/>
            <a:ext cx="7073900" cy="4238625"/>
          </a:xfrm>
          <a:prstGeom prst="rect">
            <a:avLst/>
          </a:prstGeom>
          <a:noFill/>
          <a:ln w="9525">
            <a:noFill/>
          </a:ln>
        </p:spPr>
        <p:txBody>
          <a:bodyPr wrap="square" anchor="t">
            <a:spAutoFit/>
          </a:bodyPr>
          <a:p>
            <a:pPr lvl="0" indent="0">
              <a:lnSpc>
                <a:spcPct val="130000"/>
              </a:lnSpc>
            </a:pPr>
            <a:r>
              <a:rPr lang="zh-CN" altLang="en-US" sz="1400" dirty="0">
                <a:solidFill>
                  <a:srgbClr val="FFFFFF"/>
                </a:solidFill>
                <a:latin typeface="Segoe UI Light"/>
                <a:ea typeface="微软雅黑" pitchFamily="34" charset="-122"/>
              </a:rPr>
              <a:t>英文 </a:t>
            </a:r>
            <a:r>
              <a:rPr lang="en-US" altLang="zh-CN" sz="1400">
                <a:solidFill>
                  <a:srgbClr val="FFFFFF"/>
                </a:solidFill>
                <a:latin typeface="Segoe UI Light"/>
                <a:ea typeface="微软雅黑" pitchFamily="34" charset="-122"/>
              </a:rPr>
              <a:t>Century Gothic</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zh-CN" altLang="en-US" sz="1400" dirty="0">
                <a:solidFill>
                  <a:srgbClr val="FFFFFF"/>
                </a:solidFill>
                <a:latin typeface="Segoe UI Light"/>
                <a:ea typeface="微软雅黑" pitchFamily="34" charset="-122"/>
              </a:rPr>
              <a:t>中文 微软雅黑</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zh-CN" altLang="en-US" sz="1400" dirty="0">
                <a:solidFill>
                  <a:srgbClr val="FFFFFF"/>
                </a:solidFill>
                <a:latin typeface="Segoe UI Light"/>
                <a:ea typeface="微软雅黑" pitchFamily="34" charset="-122"/>
              </a:rPr>
              <a:t>正文 </a:t>
            </a:r>
            <a:r>
              <a:rPr lang="en-US" altLang="zh-CN" sz="1400">
                <a:solidFill>
                  <a:srgbClr val="FFFFFF"/>
                </a:solidFill>
                <a:latin typeface="Segoe UI Light"/>
                <a:ea typeface="微软雅黑" pitchFamily="34" charset="-122"/>
              </a:rPr>
              <a:t>1.3</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en-US" altLang="zh-CN" sz="1400" err="1">
                <a:solidFill>
                  <a:srgbClr val="FFFFFF"/>
                </a:solidFill>
                <a:latin typeface="Segoe UI Light"/>
                <a:ea typeface="微软雅黑" pitchFamily="34" charset="-122"/>
              </a:rPr>
              <a:t>cn.bing.com</a:t>
            </a:r>
            <a:endParaRPr lang="zh-CN" altLang="en-US" sz="1400" dirty="0">
              <a:solidFill>
                <a:srgbClr val="FFFFFF"/>
              </a:solidFill>
              <a:latin typeface="Segoe UI Light"/>
              <a:ea typeface="微软雅黑" pitchFamily="34" charset="-122"/>
            </a:endParaRPr>
          </a:p>
          <a:p>
            <a:pPr lvl="0" indent="0">
              <a:lnSpc>
                <a:spcPct val="130000"/>
              </a:lnSpc>
            </a:pPr>
            <a:endParaRPr lang="zh-CN" altLang="en-US" sz="1400" dirty="0">
              <a:solidFill>
                <a:srgbClr val="FFFFFF"/>
              </a:solidFill>
              <a:latin typeface="Segoe UI Light"/>
              <a:ea typeface="微软雅黑" pitchFamily="34" charset="-122"/>
            </a:endParaRPr>
          </a:p>
          <a:p>
            <a:pPr lvl="0" indent="0">
              <a:lnSpc>
                <a:spcPct val="130000"/>
              </a:lnSpc>
            </a:pPr>
            <a:endParaRPr lang="zh-CN" altLang="en-US" sz="1400" dirty="0">
              <a:solidFill>
                <a:srgbClr val="FFFFFF"/>
              </a:solidFill>
              <a:latin typeface="Segoe UI Light"/>
              <a:ea typeface="微软雅黑" pitchFamily="34" charset="-122"/>
            </a:endParaRPr>
          </a:p>
          <a:p>
            <a:pPr lvl="0" indent="0">
              <a:lnSpc>
                <a:spcPct val="130000"/>
              </a:lnSpc>
            </a:pPr>
            <a:r>
              <a:rPr lang="zh-CN" altLang="en-US" sz="1300" dirty="0">
                <a:solidFill>
                  <a:srgbClr val="FFFFFF"/>
                </a:solidFill>
                <a:latin typeface="Century Gothic" panose="020B0502020202020204" pitchFamily="34" charset="0"/>
                <a:ea typeface="微软雅黑" pitchFamily="34" charset="-122"/>
              </a:rPr>
              <a:t>本网站所提供的任何信息内容（包括但不限于 </a:t>
            </a:r>
            <a:r>
              <a:rPr lang="en-US" altLang="zh-CN" sz="1300">
                <a:solidFill>
                  <a:srgbClr val="FFFFFF"/>
                </a:solidFill>
                <a:latin typeface="Segoe UI Light"/>
                <a:ea typeface="Segoe UI Light"/>
              </a:rPr>
              <a:t>PPT</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模板、</a:t>
            </a:r>
            <a:r>
              <a:rPr lang="en-US" altLang="zh-CN" sz="1300">
                <a:solidFill>
                  <a:srgbClr val="FFFFFF"/>
                </a:solidFill>
                <a:latin typeface="Segoe UI Light"/>
                <a:ea typeface="Segoe UI Light"/>
              </a:rPr>
              <a:t>Word</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文档、</a:t>
            </a:r>
            <a:r>
              <a:rPr lang="en-US" altLang="zh-CN" sz="1300">
                <a:solidFill>
                  <a:srgbClr val="FFFFFF"/>
                </a:solidFill>
                <a:latin typeface="Segoe UI Light"/>
                <a:ea typeface="Segoe UI Light"/>
              </a:rPr>
              <a:t>Excel</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图表、图片素材等）均受</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中华人民共和国著作权法</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信息网络传播权保护条例</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及其他适用的法律法规的保护，未经权利人书面明确授权，信息内容的任何部分</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包括图片或图表</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不得被全部或部分的复制、传播、销售，否则将承担法律责任。</a:t>
            </a:r>
            <a:endParaRPr lang="zh-CN" altLang="en-US" sz="1300" dirty="0">
              <a:solidFill>
                <a:srgbClr val="FFFFFF"/>
              </a:solidFill>
              <a:latin typeface="Century Gothic" panose="020B0502020202020204" pitchFamily="34" charset="0"/>
              <a:ea typeface="微软雅黑" pitchFamily="34" charset="-122"/>
            </a:endParaRPr>
          </a:p>
        </p:txBody>
      </p:sp>
      <p:sp>
        <p:nvSpPr>
          <p:cNvPr id="5" name="矩形 12"/>
          <p:cNvSpPr/>
          <p:nvPr/>
        </p:nvSpPr>
        <p:spPr>
          <a:xfrm>
            <a:off x="441325" y="182563"/>
            <a:ext cx="776288" cy="24606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smtClean="0">
                <a:ln>
                  <a:noFill/>
                </a:ln>
                <a:solidFill>
                  <a:prstClr val="white"/>
                </a:solidFill>
                <a:effectLst/>
                <a:uLnTx/>
                <a:uFillTx/>
                <a:latin typeface="Segoe UI Light"/>
                <a:ea typeface="微软雅黑" pitchFamily="34" charset="-122"/>
                <a:cs typeface="Segoe UI Light"/>
              </a:rPr>
              <a:t>OfficePLUS</a:t>
            </a:r>
            <a:endParaRPr kumimoji="0" lang="zh-CN" altLang="en-US" sz="1000" b="0" i="0" u="none" strike="noStrike" kern="1200" cap="none" spc="0" normalizeH="0" baseline="0" noProof="0" dirty="0">
              <a:ln>
                <a:noFill/>
              </a:ln>
              <a:solidFill>
                <a:prstClr val="white"/>
              </a:solidFill>
              <a:effectLst/>
              <a:uLnTx/>
              <a:uFillTx/>
              <a:latin typeface="Segoe UI Light"/>
              <a:ea typeface="微软雅黑" pitchFamily="34" charset="-122"/>
              <a:cs typeface="Segoe UI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标题幻灯片">
    <p:bg>
      <p:bgPr>
        <a:solidFill>
          <a:schemeClr val="bg1"/>
        </a:solidFill>
        <a:effectLst/>
      </p:bgPr>
    </p:bg>
    <p:spTree>
      <p:nvGrpSpPr>
        <p:cNvPr id="1" name=""/>
        <p:cNvGrpSpPr/>
        <p:nvPr/>
      </p:nvGrpSpPr>
      <p:grpSpPr>
        <a:xfrm>
          <a:off x="0" y="0"/>
          <a:ext cx="0" cy="0"/>
          <a:chOff x="0" y="0"/>
          <a:chExt cx="0" cy="0"/>
        </a:xfrm>
      </p:grpSpPr>
      <p:sp>
        <p:nvSpPr>
          <p:cNvPr id="2" name="文本框 6"/>
          <p:cNvSpPr txBox="1"/>
          <p:nvPr/>
        </p:nvSpPr>
        <p:spPr>
          <a:xfrm>
            <a:off x="4448175" y="4459288"/>
            <a:ext cx="3295650" cy="296863"/>
          </a:xfrm>
          <a:prstGeom prst="rect">
            <a:avLst/>
          </a:prstGeom>
          <a:noFill/>
        </p:spPr>
        <p:txBody>
          <a:bodyPr wrap="none" rtlCol="0">
            <a:spAutoFit/>
          </a:bodyP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zh-CN" altLang="en-US" sz="1335" b="0" i="0" u="none" strike="noStrike" kern="1200" cap="none" spc="0" normalizeH="0" baseline="0" noProof="0" dirty="0" smtClean="0">
                <a:ln>
                  <a:noFill/>
                </a:ln>
                <a:solidFill>
                  <a:srgbClr val="000000"/>
                </a:solidFill>
                <a:effectLst/>
                <a:uLnTx/>
                <a:uFillTx/>
                <a:latin typeface="Century Gothic" panose="020B0502020202020204"/>
                <a:ea typeface="微软雅黑" pitchFamily="34" charset="-122"/>
                <a:cs typeface="+mn-cs"/>
              </a:rPr>
              <a:t>点击</a:t>
            </a:r>
            <a:r>
              <a:rPr kumimoji="1" lang="en-US" altLang="zh-CN" sz="1335" b="0" i="0" u="none" strike="noStrike" kern="1200" cap="none" spc="0" normalizeH="0" baseline="0" noProof="0" dirty="0" smtClean="0">
                <a:ln>
                  <a:noFill/>
                </a:ln>
                <a:solidFill>
                  <a:srgbClr val="000000"/>
                </a:solidFill>
                <a:effectLst/>
                <a:uLnTx/>
                <a:uFillTx/>
                <a:latin typeface="Segoe UI Light" charset="0"/>
                <a:ea typeface="Segoe UI Light" charset="0"/>
                <a:cs typeface="Segoe UI Light" charset="0"/>
              </a:rPr>
              <a:t>Logo</a:t>
            </a:r>
            <a:r>
              <a:rPr kumimoji="1" lang="zh-CN" altLang="en-US" sz="1335" b="0" i="0" u="none" strike="noStrike" kern="1200" cap="none" spc="0" normalizeH="0" baseline="0" noProof="0" dirty="0" smtClean="0">
                <a:ln>
                  <a:noFill/>
                </a:ln>
                <a:solidFill>
                  <a:srgbClr val="000000"/>
                </a:solidFill>
                <a:effectLst/>
                <a:uLnTx/>
                <a:uFillTx/>
                <a:latin typeface="Century Gothic" panose="020B0502020202020204"/>
                <a:ea typeface="微软雅黑" pitchFamily="34" charset="-122"/>
                <a:cs typeface="+mn-cs"/>
              </a:rPr>
              <a:t>获取更多优质模板（放映模式）</a:t>
            </a:r>
            <a:endParaRPr kumimoji="1" lang="zh-CN" altLang="en-US" sz="1335" b="0" i="0" u="none" strike="noStrike" kern="1200" cap="none" spc="0" normalizeH="0" baseline="0" noProof="0" dirty="0">
              <a:ln>
                <a:noFill/>
              </a:ln>
              <a:solidFill>
                <a:srgbClr val="000000"/>
              </a:solidFill>
              <a:effectLst/>
              <a:uLnTx/>
              <a:uFillTx/>
              <a:latin typeface="Century Gothic" panose="020B0502020202020204"/>
              <a:ea typeface="微软雅黑" pitchFamily="34" charset="-122"/>
              <a:cs typeface="+mn-cs"/>
            </a:endParaRPr>
          </a:p>
        </p:txBody>
      </p:sp>
      <p:pic>
        <p:nvPicPr>
          <p:cNvPr id="15363" name="图片 3">
            <a:hlinkClick r:id="rId2"/>
          </p:cNvPr>
          <p:cNvPicPr>
            <a:picLocks noChangeAspect="1"/>
          </p:cNvPicPr>
          <p:nvPr userDrawn="1"/>
        </p:nvPicPr>
        <p:blipFill>
          <a:blip r:embed="rId3"/>
          <a:stretch>
            <a:fillRect/>
          </a:stretch>
        </p:blipFill>
        <p:spPr>
          <a:xfrm>
            <a:off x="4572000" y="3227388"/>
            <a:ext cx="3048000" cy="403225"/>
          </a:xfrm>
          <a:prstGeom prst="rect">
            <a:avLst/>
          </a:prstGeom>
          <a:noFill/>
          <a:ln w="9525">
            <a:noFill/>
          </a:ln>
        </p:spPr>
      </p:pic>
    </p:spTree>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pPr fontAlgn="base"/>
            <a:fld id="{82F288E0-7875-42C4-84C8-98DBBD3BF4D2}"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nvPr>
        </p:nvSpPr>
        <p:spPr>
          <a:xfrm>
            <a:off x="4038600" y="6356350"/>
            <a:ext cx="4114800" cy="365125"/>
          </a:xfrm>
        </p:spPr>
        <p:txBody>
          <a:bodyPr/>
          <a:lstStyle/>
          <a:p>
            <a:pPr fontAlgn="base"/>
            <a:endParaRPr lang="zh-CN" altLang="en-US" strike="noStrike" noProof="1"/>
          </a:p>
        </p:txBody>
      </p:sp>
      <p:sp>
        <p:nvSpPr>
          <p:cNvPr id="4" name="灯片编号占位符 3"/>
          <p:cNvSpPr>
            <a:spLocks noGrp="1"/>
          </p:cNvSpPr>
          <p:nvPr>
            <p:ph type="sldNum" sz="quarter" idx="12"/>
          </p:nvPr>
        </p:nvSpPr>
        <p:spPr>
          <a:xfrm>
            <a:off x="8610600" y="6356350"/>
            <a:ext cx="2743200" cy="365125"/>
          </a:xfrm>
        </p:spPr>
        <p:txBody>
          <a:bodyPr/>
          <a:lstStyle/>
          <a:p>
            <a:pPr fontAlgn="base"/>
            <a:fld id="{7D9BB5D0-35E4-459D-AEF3-FE4D7C45CC19}"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6_标题幻灯片">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rot="9822520">
            <a:off x="3098800" y="4110038"/>
            <a:ext cx="717550" cy="7175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8"/>
          <p:cNvSpPr/>
          <p:nvPr/>
        </p:nvSpPr>
        <p:spPr>
          <a:xfrm rot="18585722">
            <a:off x="2900363" y="1690688"/>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2"/>
          <p:cNvSpPr/>
          <p:nvPr/>
        </p:nvSpPr>
        <p:spPr>
          <a:xfrm rot="4450317">
            <a:off x="2505075" y="3165475"/>
            <a:ext cx="139700" cy="139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3"/>
          <p:cNvSpPr/>
          <p:nvPr/>
        </p:nvSpPr>
        <p:spPr>
          <a:xfrm rot="892948">
            <a:off x="1670050" y="2838450"/>
            <a:ext cx="381000" cy="3810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4"/>
          <p:cNvSpPr/>
          <p:nvPr/>
        </p:nvSpPr>
        <p:spPr>
          <a:xfrm rot="4240722">
            <a:off x="2955131" y="3409156"/>
            <a:ext cx="212725" cy="2111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5"/>
          <p:cNvSpPr/>
          <p:nvPr/>
        </p:nvSpPr>
        <p:spPr>
          <a:xfrm rot="3863176">
            <a:off x="2174081" y="2423319"/>
            <a:ext cx="477838" cy="47942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6"/>
          <p:cNvSpPr/>
          <p:nvPr/>
        </p:nvSpPr>
        <p:spPr>
          <a:xfrm rot="187853">
            <a:off x="1162050" y="1758950"/>
            <a:ext cx="668338"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7"/>
          <p:cNvSpPr/>
          <p:nvPr/>
        </p:nvSpPr>
        <p:spPr>
          <a:xfrm rot="905749">
            <a:off x="2244725" y="1322388"/>
            <a:ext cx="962025" cy="96202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9322284">
            <a:off x="2044700" y="1701800"/>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42066">
            <a:off x="1017588" y="3789363"/>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20117985">
            <a:off x="3894138" y="1816100"/>
            <a:ext cx="2847975" cy="28479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3"/>
          <p:cNvSpPr/>
          <p:nvPr/>
        </p:nvSpPr>
        <p:spPr>
          <a:xfrm rot="905749">
            <a:off x="2446338" y="4637088"/>
            <a:ext cx="958850" cy="9572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矩形 14"/>
          <p:cNvSpPr/>
          <p:nvPr/>
        </p:nvSpPr>
        <p:spPr>
          <a:xfrm rot="19322284">
            <a:off x="4995863" y="5259388"/>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5"/>
          <p:cNvSpPr/>
          <p:nvPr/>
        </p:nvSpPr>
        <p:spPr>
          <a:xfrm rot="19736611">
            <a:off x="3735388" y="4395788"/>
            <a:ext cx="996950" cy="99695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2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1"/>
          <p:cNvSpPr/>
          <p:nvPr/>
        </p:nvSpPr>
        <p:spPr>
          <a:xfrm rot="19896190">
            <a:off x="-847725" y="4392613"/>
            <a:ext cx="3716338" cy="3716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2"/>
          <p:cNvSpPr/>
          <p:nvPr/>
        </p:nvSpPr>
        <p:spPr>
          <a:xfrm rot="21433404">
            <a:off x="1038225" y="3146425"/>
            <a:ext cx="1173163"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3"/>
          <p:cNvSpPr/>
          <p:nvPr/>
        </p:nvSpPr>
        <p:spPr>
          <a:xfrm rot="18900000">
            <a:off x="2965450" y="4498975"/>
            <a:ext cx="561975" cy="5619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4"/>
          <p:cNvSpPr/>
          <p:nvPr/>
        </p:nvSpPr>
        <p:spPr>
          <a:xfrm rot="19462407">
            <a:off x="858838" y="3413125"/>
            <a:ext cx="304800" cy="3048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5"/>
          <p:cNvSpPr/>
          <p:nvPr/>
        </p:nvSpPr>
        <p:spPr>
          <a:xfrm rot="2220555">
            <a:off x="9069388" y="-665162"/>
            <a:ext cx="2601913" cy="26019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6"/>
          <p:cNvSpPr/>
          <p:nvPr/>
        </p:nvSpPr>
        <p:spPr>
          <a:xfrm rot="20263186">
            <a:off x="10806113" y="58738"/>
            <a:ext cx="2082800" cy="20828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7"/>
          <p:cNvSpPr/>
          <p:nvPr/>
        </p:nvSpPr>
        <p:spPr>
          <a:xfrm rot="20229117">
            <a:off x="7312025" y="557213"/>
            <a:ext cx="561975" cy="56197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rot="20229117">
            <a:off x="10861675" y="2813050"/>
            <a:ext cx="473075" cy="4730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3027363" y="5397500"/>
            <a:ext cx="219075" cy="2190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9238099">
            <a:off x="11441113" y="5083175"/>
            <a:ext cx="441325" cy="4429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10718800" y="5588000"/>
            <a:ext cx="1790700" cy="1790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9831388" y="6040438"/>
            <a:ext cx="1030288" cy="10287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0567216">
            <a:off x="9228138" y="6149975"/>
            <a:ext cx="265113" cy="2651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20567216">
            <a:off x="11022013" y="4821238"/>
            <a:ext cx="309563" cy="309563"/>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96913" y="33338"/>
            <a:ext cx="668338"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1433404">
            <a:off x="-425450" y="-288925"/>
            <a:ext cx="1262063" cy="12620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1181100" y="925513"/>
            <a:ext cx="285750" cy="28575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1310481" y="135731"/>
            <a:ext cx="204788"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文本占位符 7"/>
          <p:cNvSpPr>
            <a:spLocks noGrp="1"/>
          </p:cNvSpPr>
          <p:nvPr>
            <p:ph type="body" sz="quarter" idx="10"/>
          </p:nvPr>
        </p:nvSpPr>
        <p:spPr>
          <a:xfrm>
            <a:off x="1713834"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4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5361769">
            <a:off x="6558756" y="-388144"/>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6111875" y="3254375"/>
            <a:ext cx="331788" cy="3317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5807075" y="2601913"/>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349059">
            <a:off x="6265863" y="2733675"/>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71513">
            <a:off x="5492750" y="19700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548438" y="1195388"/>
            <a:ext cx="668338"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0614086">
            <a:off x="4738688" y="7921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4976813" y="-1036637"/>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4648994" y="375444"/>
            <a:ext cx="203200"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9750403">
            <a:off x="6270625" y="2052638"/>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9896190">
            <a:off x="4119563" y="1265238"/>
            <a:ext cx="328613" cy="3286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7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5361769">
            <a:off x="6558756" y="-388144"/>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6111875" y="3254375"/>
            <a:ext cx="331788" cy="3317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5807075" y="2601913"/>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349059">
            <a:off x="6265863" y="2733675"/>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71513">
            <a:off x="5492750" y="19700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548438" y="1195388"/>
            <a:ext cx="668338"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0614086">
            <a:off x="4738688" y="7921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4976813" y="-1036637"/>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4648994" y="375444"/>
            <a:ext cx="203200"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9750403">
            <a:off x="6270625" y="2052638"/>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9896190">
            <a:off x="4119563" y="1265238"/>
            <a:ext cx="328613" cy="3286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4"/>
          <p:cNvSpPr/>
          <p:nvPr/>
        </p:nvSpPr>
        <p:spPr>
          <a:xfrm rot="9822520">
            <a:off x="8666163" y="4695825"/>
            <a:ext cx="715963" cy="7175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5"/>
          <p:cNvSpPr/>
          <p:nvPr/>
        </p:nvSpPr>
        <p:spPr>
          <a:xfrm rot="18585722">
            <a:off x="8467725" y="2278063"/>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矩形 16"/>
          <p:cNvSpPr/>
          <p:nvPr/>
        </p:nvSpPr>
        <p:spPr>
          <a:xfrm rot="4450317">
            <a:off x="8072438" y="3751263"/>
            <a:ext cx="139700" cy="139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7" name="矩形 17"/>
          <p:cNvSpPr/>
          <p:nvPr/>
        </p:nvSpPr>
        <p:spPr>
          <a:xfrm rot="892948">
            <a:off x="7235825" y="3424238"/>
            <a:ext cx="381000" cy="3810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矩形 18"/>
          <p:cNvSpPr/>
          <p:nvPr/>
        </p:nvSpPr>
        <p:spPr>
          <a:xfrm rot="4240722">
            <a:off x="8522494" y="3994944"/>
            <a:ext cx="211138" cy="2127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9" name="矩形 19"/>
          <p:cNvSpPr/>
          <p:nvPr/>
        </p:nvSpPr>
        <p:spPr>
          <a:xfrm rot="3863176">
            <a:off x="7739856" y="3010694"/>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 name="矩形 20"/>
          <p:cNvSpPr/>
          <p:nvPr/>
        </p:nvSpPr>
        <p:spPr>
          <a:xfrm rot="187853">
            <a:off x="6727825" y="2346325"/>
            <a:ext cx="669925"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1" name="矩形 21"/>
          <p:cNvSpPr/>
          <p:nvPr/>
        </p:nvSpPr>
        <p:spPr>
          <a:xfrm rot="905749">
            <a:off x="7812088" y="1908175"/>
            <a:ext cx="962025" cy="9636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2"/>
          <p:cNvSpPr/>
          <p:nvPr/>
        </p:nvSpPr>
        <p:spPr>
          <a:xfrm rot="19322284">
            <a:off x="7610475" y="2287588"/>
            <a:ext cx="204788"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3"/>
          <p:cNvSpPr/>
          <p:nvPr/>
        </p:nvSpPr>
        <p:spPr>
          <a:xfrm rot="42066">
            <a:off x="6583363" y="4376738"/>
            <a:ext cx="254000"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4" name="矩形 24"/>
          <p:cNvSpPr/>
          <p:nvPr/>
        </p:nvSpPr>
        <p:spPr>
          <a:xfrm rot="20117985">
            <a:off x="9461500" y="2401888"/>
            <a:ext cx="2847975" cy="28479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5" name="矩形 25"/>
          <p:cNvSpPr/>
          <p:nvPr/>
        </p:nvSpPr>
        <p:spPr>
          <a:xfrm rot="905749">
            <a:off x="8013700" y="5222875"/>
            <a:ext cx="958850" cy="9588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矩形 26"/>
          <p:cNvSpPr/>
          <p:nvPr/>
        </p:nvSpPr>
        <p:spPr>
          <a:xfrm rot="19322284">
            <a:off x="10561638" y="5845175"/>
            <a:ext cx="204788"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矩形 27"/>
          <p:cNvSpPr/>
          <p:nvPr/>
        </p:nvSpPr>
        <p:spPr>
          <a:xfrm rot="19736611">
            <a:off x="9301163" y="4981575"/>
            <a:ext cx="998538" cy="99853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5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6238231" flipH="1">
            <a:off x="9408319" y="4234656"/>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19041346" flipH="1">
            <a:off x="10088563" y="6107113"/>
            <a:ext cx="187325" cy="18732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998715" flipH="1">
            <a:off x="10506075" y="5621338"/>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19250941" flipH="1">
            <a:off x="10179050" y="5688013"/>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628487" flipH="1">
            <a:off x="11164888" y="65928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703810" flipH="1">
            <a:off x="11537950" y="2659063"/>
            <a:ext cx="669925"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985914" flipH="1">
            <a:off x="11072813" y="54149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3014278" flipH="1">
            <a:off x="10200481" y="3586956"/>
            <a:ext cx="1958975" cy="19573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4169379" flipH="1">
            <a:off x="8955088" y="5462588"/>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849597" flipH="1">
            <a:off x="10415588" y="6386513"/>
            <a:ext cx="668338" cy="66992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703810" flipH="1">
            <a:off x="10052050" y="3232150"/>
            <a:ext cx="328613" cy="3302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标题幻灯片">
    <p:bg>
      <p:bgPr>
        <a:solidFill>
          <a:schemeClr val="accent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标题幻灯片">
    <p:bg>
      <p:bgPr>
        <a:solidFill>
          <a:schemeClr val="accent2"/>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slide" Target="slide44.xml"/><Relationship Id="rId2" Type="http://schemas.openxmlformats.org/officeDocument/2006/relationships/slide" Target="slide22.xml"/><Relationship Id="rId1" Type="http://schemas.openxmlformats.org/officeDocument/2006/relationships/slide" Target="slide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9.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2.emf"/></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3.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5.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6.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3.emf"/><Relationship Id="rId1" Type="http://schemas.openxmlformats.org/officeDocument/2006/relationships/image" Target="../media/image2.em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5.emf"/><Relationship Id="rId1" Type="http://schemas.openxmlformats.org/officeDocument/2006/relationships/image" Target="../media/image4.emf"/></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7.emf"/><Relationship Id="rId1" Type="http://schemas.openxmlformats.org/officeDocument/2006/relationships/image" Target="../media/image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文本框 2"/>
          <p:cNvSpPr txBox="1"/>
          <p:nvPr/>
        </p:nvSpPr>
        <p:spPr>
          <a:xfrm>
            <a:off x="4655185" y="2073275"/>
            <a:ext cx="2891155" cy="1568450"/>
          </a:xfrm>
          <a:prstGeom prst="rect">
            <a:avLst/>
          </a:prstGeom>
          <a:noFill/>
          <a:ln w="9525">
            <a:noFill/>
          </a:ln>
        </p:spPr>
        <p:txBody>
          <a:bodyPr wrap="none" anchor="t">
            <a:spAutoFit/>
          </a:bodyPr>
          <a:p>
            <a:pPr algn="ctr"/>
            <a:r>
              <a:rPr lang="en-US" altLang="zh-CN" sz="4800" b="1">
                <a:solidFill>
                  <a:schemeClr val="accent1"/>
                </a:solidFill>
                <a:latin typeface="微软雅黑" pitchFamily="34" charset="-122"/>
                <a:ea typeface="微软雅黑" pitchFamily="34" charset="-122"/>
              </a:rPr>
              <a:t>Unit Four</a:t>
            </a:r>
            <a:endParaRPr lang="en-US" altLang="zh-CN" sz="4800" b="1">
              <a:solidFill>
                <a:schemeClr val="accent1"/>
              </a:solidFill>
              <a:latin typeface="微软雅黑" pitchFamily="34" charset="-122"/>
              <a:ea typeface="微软雅黑" pitchFamily="34" charset="-122"/>
            </a:endParaRPr>
          </a:p>
          <a:p>
            <a:pPr algn="ctr"/>
            <a:endParaRPr lang="en-US" altLang="zh-CN" sz="4800" b="1">
              <a:solidFill>
                <a:schemeClr val="accent1"/>
              </a:solidFill>
              <a:latin typeface="微软雅黑" pitchFamily="34" charset="-122"/>
              <a:ea typeface="微软雅黑" pitchFamily="34" charset="-122"/>
            </a:endParaRPr>
          </a:p>
        </p:txBody>
      </p:sp>
      <p:sp>
        <p:nvSpPr>
          <p:cNvPr id="4" name="文本框 3"/>
          <p:cNvSpPr txBox="1"/>
          <p:nvPr/>
        </p:nvSpPr>
        <p:spPr>
          <a:xfrm>
            <a:off x="757555" y="3248025"/>
            <a:ext cx="10099040" cy="1014730"/>
          </a:xfrm>
          <a:prstGeom prst="rect">
            <a:avLst/>
          </a:prstGeom>
          <a:solidFill>
            <a:schemeClr val="accent4"/>
          </a:solidFill>
        </p:spPr>
        <p:txBody>
          <a:bodyPr wrap="square" rtlCol="0">
            <a:spAutoFit/>
          </a:bodyPr>
          <a:p>
            <a:pPr marL="742950" lvl="1" indent="-285750" algn="ctr" fontAlgn="base"/>
            <a:r>
              <a:rPr lang="en-US" altLang="zh-CN" sz="6000" b="1" strike="noStrike" noProof="1">
                <a:solidFill>
                  <a:schemeClr val="bg1"/>
                </a:solidFill>
                <a:latin typeface="微软雅黑" pitchFamily="34" charset="-122"/>
                <a:ea typeface="微软雅黑" pitchFamily="34" charset="-122"/>
                <a:cs typeface="+mn-cs"/>
              </a:rPr>
              <a:t>Social Panorama in CEE</a:t>
            </a:r>
            <a:endParaRPr lang="en-US" altLang="zh-CN" sz="6000" b="1" strike="noStrike" noProof="1">
              <a:solidFill>
                <a:schemeClr val="bg1"/>
              </a:solidFill>
              <a:latin typeface="微软雅黑" pitchFamily="34" charset="-122"/>
              <a:ea typeface="微软雅黑" pitchFamily="34" charset="-122"/>
            </a:endParaRP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0"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1"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2"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3"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7654"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One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7655" name="文本框 3"/>
          <p:cNvSpPr txBox="1"/>
          <p:nvPr/>
        </p:nvSpPr>
        <p:spPr>
          <a:xfrm>
            <a:off x="1329690" y="1107440"/>
            <a:ext cx="87122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One and decide whether the following statements are true (T) or false (F).</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7656" name="文本框 12"/>
          <p:cNvSpPr txBox="1"/>
          <p:nvPr/>
        </p:nvSpPr>
        <p:spPr>
          <a:xfrm>
            <a:off x="1831975" y="1443038"/>
            <a:ext cx="8956675" cy="4615815"/>
          </a:xfrm>
          <a:prstGeom prst="rect">
            <a:avLst/>
          </a:prstGeom>
          <a:noFill/>
          <a:ln w="9525">
            <a:noFill/>
          </a:ln>
        </p:spPr>
        <p:txBody>
          <a:bodyPr wrap="square" anchor="t">
            <a:spAutoFit/>
          </a:bodyPr>
          <a:p>
            <a:pPr algn="just">
              <a:lnSpc>
                <a:spcPct val="150000"/>
              </a:lnSpc>
            </a:pPr>
            <a:r>
              <a:rPr lang="zh-CN" altLang="en-US" sz="1400">
                <a:latin typeface="Arial" panose="020B0604020202020204" pitchFamily="34" charset="0"/>
                <a:ea typeface="宋体" panose="02010600030101010101" pitchFamily="2" charset="-122"/>
              </a:rPr>
              <a:t>(     ) 1. Parents in Albania need to pay about $150 to $200 per child at the beginning of the school year.</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2. Most governments in the region provide funds for repairs, cleaning, light bulbs, chalk</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and similar items in addition to teacher salaries.</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3. Most countries in the region including Turkey distribute all textbooks free of charge.</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4. In order to solve peer pressure brought by school clothing, Moldova and Turkey did not</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require standard uniforms in schools.</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5. It is well known to teachers and parents and even Ministry officials that the private</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tutoring systems are prevalent in most countries in the region.</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6. Dropping out of school is very common for children from poor families, for child labor</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is  an important way for families to alleviate poverty.</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7. The root cause why the teachers forced the parents to hire them for private lessons lies</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in the fact that the teachers wanted to get rich.</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8. The high costs of new clothes and shoes, bags, school supplies and textbooks, and even</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the private lessons contribute to the problem of dropping out of school in the region.</a:t>
            </a:r>
            <a:endParaRPr lang="zh-CN" altLang="en-US" sz="1400">
              <a:latin typeface="Arial" panose="020B0604020202020204" pitchFamily="34" charset="0"/>
              <a:ea typeface="宋体" panose="02010600030101010101" pitchFamily="2" charset="-122"/>
            </a:endParaRPr>
          </a:p>
        </p:txBody>
      </p:sp>
      <p:sp>
        <p:nvSpPr>
          <p:cNvPr id="6" name="文本框 5"/>
          <p:cNvSpPr txBox="1"/>
          <p:nvPr/>
        </p:nvSpPr>
        <p:spPr>
          <a:xfrm>
            <a:off x="1950085" y="1512253"/>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
        <p:nvSpPr>
          <p:cNvPr id="8" name="文本框 7"/>
          <p:cNvSpPr txBox="1"/>
          <p:nvPr/>
        </p:nvSpPr>
        <p:spPr>
          <a:xfrm>
            <a:off x="1950720" y="245427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
        <p:nvSpPr>
          <p:cNvPr id="9" name="文本框 8"/>
          <p:cNvSpPr txBox="1"/>
          <p:nvPr/>
        </p:nvSpPr>
        <p:spPr>
          <a:xfrm>
            <a:off x="1950720" y="3378518"/>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
        <p:nvSpPr>
          <p:cNvPr id="10" name="文本框 9"/>
          <p:cNvSpPr txBox="1"/>
          <p:nvPr/>
        </p:nvSpPr>
        <p:spPr>
          <a:xfrm>
            <a:off x="1950720" y="468122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
        <p:nvSpPr>
          <p:cNvPr id="12" name="文本框 11"/>
          <p:cNvSpPr txBox="1"/>
          <p:nvPr/>
        </p:nvSpPr>
        <p:spPr>
          <a:xfrm>
            <a:off x="1950720" y="5345113"/>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
        <p:nvSpPr>
          <p:cNvPr id="2" name="文本框 1"/>
          <p:cNvSpPr txBox="1"/>
          <p:nvPr/>
        </p:nvSpPr>
        <p:spPr>
          <a:xfrm>
            <a:off x="1950085" y="184150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
        <p:nvSpPr>
          <p:cNvPr id="3" name="文本框 2"/>
          <p:cNvSpPr txBox="1"/>
          <p:nvPr/>
        </p:nvSpPr>
        <p:spPr>
          <a:xfrm>
            <a:off x="1950720" y="285305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
        <p:nvSpPr>
          <p:cNvPr id="4" name="文本框 3"/>
          <p:cNvSpPr txBox="1"/>
          <p:nvPr/>
        </p:nvSpPr>
        <p:spPr>
          <a:xfrm>
            <a:off x="1950085" y="401764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horizontal)">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blinds(horizontal)">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blinds(horizontal)">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blinds(horizontal)">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blinds(horizontal)">
                                      <p:cBhvr>
                                        <p:cTn id="4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P spid="12" grpId="0"/>
      <p:bldP spid="2" grpId="0"/>
      <p:bldP spid="3"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Two</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488"/>
            <a:ext cx="7369175"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Two and fill in the blanks with the proper information according to the passage.</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403860" y="2286000"/>
            <a:ext cx="11176000" cy="3138170"/>
          </a:xfrm>
          <a:prstGeom prst="rect">
            <a:avLst/>
          </a:prstGeom>
          <a:noFill/>
        </p:spPr>
        <p:txBody>
          <a:bodyPr wrap="square" rtlCol="0">
            <a:spAutoFit/>
          </a:bodyPr>
          <a:p>
            <a:r>
              <a:rPr lang="zh-CN" altLang="en-US"/>
              <a:t>1. Many countries have to completely restructure their social security and pension systems during the transition ________________________________________________________.</a:t>
            </a:r>
            <a:endParaRPr lang="zh-CN" altLang="en-US"/>
          </a:p>
          <a:p>
            <a:endParaRPr lang="zh-CN" altLang="en-US"/>
          </a:p>
          <a:p>
            <a:r>
              <a:rPr lang="zh-CN" altLang="en-US"/>
              <a:t>2. The _____________________________ government made contributions to private funds,</a:t>
            </a:r>
            <a:endParaRPr lang="zh-CN" altLang="en-US"/>
          </a:p>
          <a:p>
            <a:r>
              <a:rPr lang="zh-CN" altLang="en-US"/>
              <a:t>providing incentives to individuals to contribute to a personal pension fund.</a:t>
            </a:r>
            <a:endParaRPr lang="zh-CN" altLang="en-US"/>
          </a:p>
          <a:p>
            <a:endParaRPr lang="zh-CN" altLang="en-US"/>
          </a:p>
          <a:p>
            <a:r>
              <a:rPr lang="zh-CN" altLang="en-US"/>
              <a:t>3. Because of persistently high levels of inflation and unemployment, countries in Central and</a:t>
            </a:r>
            <a:endParaRPr lang="zh-CN" altLang="en-US"/>
          </a:p>
          <a:p>
            <a:r>
              <a:rPr lang="zh-CN" altLang="en-US"/>
              <a:t>Eastern Europe have difficulties in _____________________________________________.</a:t>
            </a:r>
            <a:endParaRPr lang="zh-CN" altLang="en-US"/>
          </a:p>
          <a:p>
            <a:endParaRPr lang="zh-CN" altLang="en-US"/>
          </a:p>
          <a:p>
            <a:r>
              <a:rPr lang="zh-CN" altLang="en-US"/>
              <a:t>4. In 1995, the main tasks for countries in Central and Eastern Europe are to ______________</a:t>
            </a:r>
            <a:endParaRPr lang="zh-CN" altLang="en-US" u="sng"/>
          </a:p>
          <a:p>
            <a:r>
              <a:rPr lang="zh-CN" altLang="en-US"/>
              <a:t>___</a:t>
            </a:r>
            <a:r>
              <a:rPr lang="zh-CN" altLang="en-US" u="sng"/>
              <a:t>_________________                               </a:t>
            </a:r>
            <a:r>
              <a:rPr lang="zh-CN" altLang="en-US"/>
              <a:t>  and to ____________________________________.</a:t>
            </a:r>
            <a:endParaRPr lang="zh-CN" altLang="en-US"/>
          </a:p>
        </p:txBody>
      </p:sp>
      <p:sp>
        <p:nvSpPr>
          <p:cNvPr id="3" name="文本框 2"/>
          <p:cNvSpPr txBox="1"/>
          <p:nvPr/>
        </p:nvSpPr>
        <p:spPr>
          <a:xfrm>
            <a:off x="2689225" y="2486025"/>
            <a:ext cx="6029325" cy="368300"/>
          </a:xfrm>
          <a:prstGeom prst="rect">
            <a:avLst/>
          </a:prstGeom>
          <a:noFill/>
        </p:spPr>
        <p:txBody>
          <a:bodyPr wrap="square" rtlCol="0">
            <a:spAutoFit/>
          </a:bodyPr>
          <a:p>
            <a:r>
              <a:rPr lang="zh-CN" altLang="en-US">
                <a:solidFill>
                  <a:srgbClr val="FF0000"/>
                </a:solidFill>
              </a:rPr>
              <a:t>from centrally planned economy to a market</a:t>
            </a:r>
            <a:r>
              <a:rPr lang="en-US" altLang="zh-CN">
                <a:solidFill>
                  <a:srgbClr val="FF0000"/>
                </a:solidFill>
              </a:rPr>
              <a:t>-</a:t>
            </a:r>
            <a:r>
              <a:rPr lang="zh-CN" altLang="en-US">
                <a:solidFill>
                  <a:srgbClr val="FF0000"/>
                </a:solidFill>
              </a:rPr>
              <a:t>oriented one</a:t>
            </a:r>
            <a:endParaRPr lang="zh-CN" altLang="en-US">
              <a:solidFill>
                <a:srgbClr val="FF0000"/>
              </a:solidFill>
            </a:endParaRPr>
          </a:p>
        </p:txBody>
      </p:sp>
      <p:sp>
        <p:nvSpPr>
          <p:cNvPr id="4" name="文本框 3"/>
          <p:cNvSpPr txBox="1"/>
          <p:nvPr/>
        </p:nvSpPr>
        <p:spPr>
          <a:xfrm>
            <a:off x="1903730" y="3013075"/>
            <a:ext cx="3121025" cy="368300"/>
          </a:xfrm>
          <a:prstGeom prst="rect">
            <a:avLst/>
          </a:prstGeom>
          <a:noFill/>
        </p:spPr>
        <p:txBody>
          <a:bodyPr wrap="square" rtlCol="0">
            <a:spAutoFit/>
          </a:bodyPr>
          <a:p>
            <a:r>
              <a:rPr lang="zh-CN" altLang="en-US">
                <a:solidFill>
                  <a:srgbClr val="FF0000"/>
                </a:solidFill>
              </a:rPr>
              <a:t>Czech Republic</a:t>
            </a:r>
            <a:endParaRPr lang="zh-CN" altLang="en-US">
              <a:solidFill>
                <a:srgbClr val="FF0000"/>
              </a:solidFill>
            </a:endParaRPr>
          </a:p>
        </p:txBody>
      </p:sp>
      <p:sp>
        <p:nvSpPr>
          <p:cNvPr id="5" name="文本框 4"/>
          <p:cNvSpPr txBox="1"/>
          <p:nvPr/>
        </p:nvSpPr>
        <p:spPr>
          <a:xfrm>
            <a:off x="4627245" y="4192905"/>
            <a:ext cx="4956175" cy="368300"/>
          </a:xfrm>
          <a:prstGeom prst="rect">
            <a:avLst/>
          </a:prstGeom>
          <a:noFill/>
        </p:spPr>
        <p:txBody>
          <a:bodyPr wrap="square" rtlCol="0">
            <a:spAutoFit/>
          </a:bodyPr>
          <a:p>
            <a:r>
              <a:rPr lang="zh-CN" altLang="en-US">
                <a:solidFill>
                  <a:srgbClr val="FF0000"/>
                </a:solidFill>
              </a:rPr>
              <a:t>implementing their social security systems</a:t>
            </a:r>
            <a:endParaRPr lang="zh-CN" altLang="en-US">
              <a:solidFill>
                <a:srgbClr val="FF0000"/>
              </a:solidFill>
            </a:endParaRPr>
          </a:p>
        </p:txBody>
      </p:sp>
      <p:sp>
        <p:nvSpPr>
          <p:cNvPr id="6" name="文本框 5"/>
          <p:cNvSpPr txBox="1"/>
          <p:nvPr/>
        </p:nvSpPr>
        <p:spPr>
          <a:xfrm>
            <a:off x="370205" y="5055870"/>
            <a:ext cx="4257040" cy="368300"/>
          </a:xfrm>
          <a:prstGeom prst="rect">
            <a:avLst/>
          </a:prstGeom>
          <a:noFill/>
        </p:spPr>
        <p:txBody>
          <a:bodyPr wrap="square" rtlCol="0">
            <a:spAutoFit/>
          </a:bodyPr>
          <a:p>
            <a:r>
              <a:rPr lang="zh-CN" altLang="en-US">
                <a:solidFill>
                  <a:srgbClr val="FF0000"/>
                </a:solidFill>
              </a:rPr>
              <a:t>maintain minimum standards of living</a:t>
            </a:r>
            <a:endParaRPr lang="zh-CN" altLang="en-US">
              <a:solidFill>
                <a:srgbClr val="FF0000"/>
              </a:solidFill>
            </a:endParaRPr>
          </a:p>
        </p:txBody>
      </p:sp>
      <p:sp>
        <p:nvSpPr>
          <p:cNvPr id="7" name="文本框 6"/>
          <p:cNvSpPr txBox="1"/>
          <p:nvPr/>
        </p:nvSpPr>
        <p:spPr>
          <a:xfrm>
            <a:off x="6531610" y="5036820"/>
            <a:ext cx="3509645" cy="368300"/>
          </a:xfrm>
          <a:prstGeom prst="rect">
            <a:avLst/>
          </a:prstGeom>
          <a:noFill/>
        </p:spPr>
        <p:txBody>
          <a:bodyPr wrap="square" rtlCol="0">
            <a:spAutoFit/>
          </a:bodyPr>
          <a:p>
            <a:r>
              <a:rPr lang="zh-CN" altLang="en-US">
                <a:solidFill>
                  <a:srgbClr val="FF0000"/>
                </a:solidFill>
              </a:rPr>
              <a:t>continue the payment of benefits</a:t>
            </a:r>
            <a:endParaRPr lang="zh-CN" altLang="en-US">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5" name="文本框 1"/>
          <p:cNvSpPr txBox="1"/>
          <p:nvPr/>
        </p:nvSpPr>
        <p:spPr>
          <a:xfrm>
            <a:off x="1873250" y="2178050"/>
            <a:ext cx="8220075" cy="70040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1. In what places do most Romani live? Where do they originate?</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carefully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895475" y="3106738"/>
            <a:ext cx="8083550" cy="13093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The Romani, or Roma, live mostly in Europe and the Americas. They originate from the northern regions of the Indian subcontinent.</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5" name="文本框 1"/>
          <p:cNvSpPr txBox="1"/>
          <p:nvPr/>
        </p:nvSpPr>
        <p:spPr>
          <a:xfrm>
            <a:off x="1873250" y="2178050"/>
            <a:ext cx="8220075" cy="70040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2. What are the Romani called by most English-speaking people? What connotations does the term have?</a:t>
            </a:r>
            <a:endParaRPr lang="zh-CN" altLang="en-US" b="1">
              <a:latin typeface="Times New Roman" panose="02020603050405020304" pitchFamily="18" charset="0"/>
              <a:ea typeface="宋体" panose="02010600030101010101" pitchFamily="2"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carefully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895475" y="3106738"/>
            <a:ext cx="8083550" cy="16141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The Romani are widely known among English-speaking people as “Gypsies”. The term has connotations of illegality and irregularity, so some people consider it pejorative.</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5" name="文本框 1"/>
          <p:cNvSpPr txBox="1"/>
          <p:nvPr/>
        </p:nvSpPr>
        <p:spPr>
          <a:xfrm>
            <a:off x="1873250" y="2178050"/>
            <a:ext cx="8220075" cy="39560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3. According to the passage, how many Roma are there in America?</a:t>
            </a:r>
            <a:endParaRPr lang="zh-CN" altLang="en-US" b="1">
              <a:latin typeface="Times New Roman" panose="02020603050405020304" pitchFamily="18" charset="0"/>
              <a:ea typeface="宋体" panose="02010600030101010101" pitchFamily="2"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carefully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895475" y="3106738"/>
            <a:ext cx="8083550" cy="10045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There are an estimated one million Roma in the United States.</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5" name="文本框 1"/>
          <p:cNvSpPr txBox="1"/>
          <p:nvPr/>
        </p:nvSpPr>
        <p:spPr>
          <a:xfrm>
            <a:off x="1873250" y="2178050"/>
            <a:ext cx="8220075" cy="39560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4. What is the Romani woman’s main job after she gets married?</a:t>
            </a:r>
            <a:endParaRPr lang="zh-CN" altLang="en-US" b="1">
              <a:latin typeface="Times New Roman" panose="02020603050405020304" pitchFamily="18" charset="0"/>
              <a:ea typeface="宋体" panose="02010600030101010101" pitchFamily="2"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carefully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895475" y="3106738"/>
            <a:ext cx="8083550" cy="13093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Once married, the woman joins the husband’s family, where her main job is to tend to her husband’s and her children’s needs, as well as to take care of her in-laws.</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5" name="文本框 1"/>
          <p:cNvSpPr txBox="1"/>
          <p:nvPr/>
        </p:nvSpPr>
        <p:spPr>
          <a:xfrm>
            <a:off x="1873250" y="2178050"/>
            <a:ext cx="8220075" cy="39560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5. What are considered impure according to Hindu purity laws?</a:t>
            </a:r>
            <a:endParaRPr lang="zh-CN" altLang="en-US" b="1">
              <a:latin typeface="Times New Roman" panose="02020603050405020304" pitchFamily="18" charset="0"/>
              <a:ea typeface="宋体" panose="02010600030101010101" pitchFamily="2"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carefully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895475" y="3106738"/>
            <a:ext cx="8083550" cy="222313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According to Hindu purity laws, the genital organs, as well as the rest of the lower body, are considered impure. Clothes for the lower body, as well as the clothes of menstruating women, are washed separately. Childbirth is considered impure and the mother is considered impure for forty days after giving birth. Death is also considered impure.</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5" name="文本框 1"/>
          <p:cNvSpPr txBox="1"/>
          <p:nvPr/>
        </p:nvSpPr>
        <p:spPr>
          <a:xfrm>
            <a:off x="1873250" y="2178050"/>
            <a:ext cx="8220075" cy="39560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6. What is Romani</a:t>
            </a:r>
            <a:r>
              <a:rPr lang="en-US" altLang="zh-CN" b="1">
                <a:latin typeface="Times New Roman" panose="02020603050405020304" pitchFamily="18" charset="0"/>
                <a:ea typeface="宋体" panose="02010600030101010101" pitchFamily="2" charset="-122"/>
              </a:rPr>
              <a:t>'</a:t>
            </a:r>
            <a:r>
              <a:rPr lang="zh-CN" altLang="en-US" b="1">
                <a:latin typeface="Times New Roman" panose="02020603050405020304" pitchFamily="18" charset="0"/>
                <a:ea typeface="宋体" panose="02010600030101010101" pitchFamily="2" charset="-122"/>
              </a:rPr>
              <a:t>s usual practice in dealing with the dead?</a:t>
            </a:r>
            <a:endParaRPr lang="zh-CN" altLang="en-US" b="1">
              <a:latin typeface="Times New Roman" panose="02020603050405020304" pitchFamily="18" charset="0"/>
              <a:ea typeface="宋体" panose="02010600030101010101" pitchFamily="2"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carefully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895475" y="3106738"/>
            <a:ext cx="8083550" cy="10045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In contrast to the practice of cremating the dead, Romani dead must be buried.</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17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17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 name="文本框 1"/>
          <p:cNvSpPr txBox="1"/>
          <p:nvPr/>
        </p:nvSpPr>
        <p:spPr>
          <a:xfrm>
            <a:off x="1066165" y="1646555"/>
            <a:ext cx="9752965" cy="4050665"/>
          </a:xfrm>
          <a:prstGeom prst="rect">
            <a:avLst/>
          </a:prstGeom>
          <a:noFill/>
        </p:spPr>
        <p:txBody>
          <a:bodyPr wrap="square" rtlCol="0" anchor="t">
            <a:spAutoFit/>
          </a:bodyPr>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1. The Czech Republic is composed of several parts. Which of the following is NOT included?</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A. The province of Bohemia.</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B. The province of Moravia.</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C. The southern tip of Silesia.</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D. The Czech Lands.</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2. The Czech traditional regions have been changed a lot during the process of industrialization</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and urbanization. Which of the following statements is NOT true according to the passage?</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A. Bohemia, as well as Moravia, is still a recognizable entity.</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B. Bohemia, as well as Moravia, is still reflecting different national and cultural heritages.</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C. Only Bohemia preserves local traditions of cuisine, and residents wear folk costumes</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on special occasions.</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D. Traditional wooden architecture is a distinctive feature of some rural areas.</a:t>
            </a:r>
            <a:endParaRPr lang="zh-CN" altLang="en-US" noProof="1">
              <a:latin typeface="Times New Roman" panose="02020603050405020304" pitchFamily="18" charset="0"/>
              <a:ea typeface="宋体" panose="02010600030101010101" pitchFamily="2" charset="-122"/>
              <a:cs typeface="+mn-cs"/>
            </a:endParaRPr>
          </a:p>
        </p:txBody>
      </p:sp>
      <p:sp>
        <p:nvSpPr>
          <p:cNvPr id="317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1755"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1756" name="文本框 8"/>
          <p:cNvSpPr txBox="1"/>
          <p:nvPr/>
        </p:nvSpPr>
        <p:spPr>
          <a:xfrm>
            <a:off x="1831975" y="1106488"/>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Four carefully. Please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3" name="文本框 2"/>
          <p:cNvSpPr txBox="1"/>
          <p:nvPr/>
        </p:nvSpPr>
        <p:spPr>
          <a:xfrm>
            <a:off x="537845" y="1646555"/>
            <a:ext cx="740410" cy="398780"/>
          </a:xfrm>
          <a:prstGeom prst="rect">
            <a:avLst/>
          </a:prstGeom>
          <a:noFill/>
        </p:spPr>
        <p:txBody>
          <a:bodyPr wrap="square" rtlCol="0">
            <a:spAutoFit/>
          </a:bodyPr>
          <a:p>
            <a:r>
              <a:rPr lang="en-US" altLang="zh-CN" sz="2000">
                <a:solidFill>
                  <a:srgbClr val="FF0000"/>
                </a:solidFill>
              </a:rPr>
              <a:t>D</a:t>
            </a:r>
            <a:endParaRPr lang="en-US" altLang="zh-CN" sz="2000">
              <a:solidFill>
                <a:srgbClr val="FF0000"/>
              </a:solidFill>
            </a:endParaRPr>
          </a:p>
        </p:txBody>
      </p:sp>
      <p:sp>
        <p:nvSpPr>
          <p:cNvPr id="4" name="文本框 3"/>
          <p:cNvSpPr txBox="1"/>
          <p:nvPr/>
        </p:nvSpPr>
        <p:spPr>
          <a:xfrm>
            <a:off x="537845" y="3472180"/>
            <a:ext cx="740410" cy="398780"/>
          </a:xfrm>
          <a:prstGeom prst="rect">
            <a:avLst/>
          </a:prstGeom>
          <a:noFill/>
        </p:spPr>
        <p:txBody>
          <a:bodyPr wrap="square" rtlCol="0">
            <a:spAutoFit/>
          </a:bodyPr>
          <a:p>
            <a:r>
              <a:rPr lang="en-US" altLang="zh-CN" sz="2000">
                <a:solidFill>
                  <a:srgbClr val="FF0000"/>
                </a:solidFill>
              </a:rPr>
              <a:t>C</a:t>
            </a:r>
            <a:endParaRPr lang="en-US" altLang="zh-CN" sz="2000">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17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17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 name="文本框 1"/>
          <p:cNvSpPr txBox="1"/>
          <p:nvPr/>
        </p:nvSpPr>
        <p:spPr>
          <a:xfrm>
            <a:off x="1066165" y="1646555"/>
            <a:ext cx="10255885" cy="4659630"/>
          </a:xfrm>
          <a:prstGeom prst="rect">
            <a:avLst/>
          </a:prstGeom>
          <a:noFill/>
        </p:spPr>
        <p:txBody>
          <a:bodyPr wrap="square" rtlCol="0" anchor="t">
            <a:spAutoFit/>
          </a:bodyPr>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3. Which of the following statements is true about population distribution in the Czech Republic?</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A. Because of the high population density in the Czech Republic, all the communities are</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close to each other, with only a few miles apart.</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B. The emigration of the three million Sudeten Germans led to the low densities of</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population in some frontier areas after World War II.</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C. Settlements in mountainous regions are compact, with villages straggling along narrow valleys.</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D. The pattern of large, regularly shaped fields was replaced by the division of land into</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small, irregular, privately owned plots after World War II.</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4. Which of the following statements about the urbanization in the Czech Republic is NOT true?</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A. Urbanization in the Czech Republic is not particularly high.</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B. The manufacturing industry is distributing all over the Czech Republic, even in the</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smallest urban centers.</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C. Prague, the national capital, has historically occupied a predominant role in urbanization.</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D. Ostrava is the chief industrial and cultural city of Moravia.</a:t>
            </a:r>
            <a:endParaRPr lang="zh-CN" altLang="en-US" noProof="1">
              <a:latin typeface="Times New Roman" panose="02020603050405020304" pitchFamily="18" charset="0"/>
              <a:ea typeface="宋体" panose="02010600030101010101" pitchFamily="2" charset="-122"/>
              <a:cs typeface="+mn-cs"/>
            </a:endParaRPr>
          </a:p>
        </p:txBody>
      </p:sp>
      <p:sp>
        <p:nvSpPr>
          <p:cNvPr id="317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1755"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1756" name="文本框 8"/>
          <p:cNvSpPr txBox="1"/>
          <p:nvPr/>
        </p:nvSpPr>
        <p:spPr>
          <a:xfrm>
            <a:off x="1831975" y="1106488"/>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Four carefully. Please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3" name="文本框 2"/>
          <p:cNvSpPr txBox="1"/>
          <p:nvPr/>
        </p:nvSpPr>
        <p:spPr>
          <a:xfrm>
            <a:off x="775335" y="1646555"/>
            <a:ext cx="740410" cy="398780"/>
          </a:xfrm>
          <a:prstGeom prst="rect">
            <a:avLst/>
          </a:prstGeom>
          <a:noFill/>
        </p:spPr>
        <p:txBody>
          <a:bodyPr wrap="square" rtlCol="0">
            <a:spAutoFit/>
          </a:bodyPr>
          <a:p>
            <a:r>
              <a:rPr lang="en-US" altLang="zh-CN" sz="2000">
                <a:solidFill>
                  <a:srgbClr val="FF0000"/>
                </a:solidFill>
              </a:rPr>
              <a:t>B</a:t>
            </a:r>
            <a:endParaRPr lang="en-US" altLang="zh-CN" sz="2000">
              <a:solidFill>
                <a:srgbClr val="FF0000"/>
              </a:solidFill>
            </a:endParaRPr>
          </a:p>
        </p:txBody>
      </p:sp>
      <p:sp>
        <p:nvSpPr>
          <p:cNvPr id="4" name="文本框 3"/>
          <p:cNvSpPr txBox="1"/>
          <p:nvPr/>
        </p:nvSpPr>
        <p:spPr>
          <a:xfrm>
            <a:off x="775335" y="4309745"/>
            <a:ext cx="740410" cy="398780"/>
          </a:xfrm>
          <a:prstGeom prst="rect">
            <a:avLst/>
          </a:prstGeom>
          <a:noFill/>
        </p:spPr>
        <p:txBody>
          <a:bodyPr wrap="square" rtlCol="0">
            <a:spAutoFit/>
          </a:bodyPr>
          <a:p>
            <a:r>
              <a:rPr lang="en-US" altLang="zh-CN" sz="2000">
                <a:solidFill>
                  <a:srgbClr val="FF0000"/>
                </a:solidFill>
              </a:rPr>
              <a:t>D</a:t>
            </a:r>
            <a:endParaRPr lang="en-US" altLang="zh-CN" sz="2000">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文本框 1"/>
          <p:cNvSpPr txBox="1"/>
          <p:nvPr/>
        </p:nvSpPr>
        <p:spPr>
          <a:xfrm>
            <a:off x="1273175" y="3643313"/>
            <a:ext cx="2773363" cy="708025"/>
          </a:xfrm>
          <a:prstGeom prst="rect">
            <a:avLst/>
          </a:prstGeom>
          <a:noFill/>
          <a:ln w="9525">
            <a:noFill/>
          </a:ln>
        </p:spPr>
        <p:txBody>
          <a:bodyPr wrap="none" anchor="t">
            <a:spAutoFit/>
          </a:bodyPr>
          <a:p>
            <a:pPr algn="ctr"/>
            <a:r>
              <a:rPr lang="en-US" altLang="zh-CN" sz="4000">
                <a:solidFill>
                  <a:schemeClr val="bg1"/>
                </a:solidFill>
                <a:latin typeface="Century Gothic" panose="020B0502020202020204" pitchFamily="34" charset="0"/>
                <a:ea typeface="宋体" panose="02010600030101010101" pitchFamily="2" charset="-122"/>
              </a:rPr>
              <a:t>CONTENTS</a:t>
            </a:r>
            <a:endParaRPr lang="zh-CN" altLang="en-US" sz="4000" dirty="0">
              <a:solidFill>
                <a:schemeClr val="bg1"/>
              </a:solidFill>
              <a:latin typeface="Century Gothic" panose="020B0502020202020204" pitchFamily="34" charset="0"/>
              <a:ea typeface="宋体" panose="02010600030101010101" pitchFamily="2" charset="-122"/>
            </a:endParaRPr>
          </a:p>
        </p:txBody>
      </p:sp>
      <p:sp>
        <p:nvSpPr>
          <p:cNvPr id="20482" name="文本框 2"/>
          <p:cNvSpPr txBox="1"/>
          <p:nvPr/>
        </p:nvSpPr>
        <p:spPr>
          <a:xfrm>
            <a:off x="6521450" y="1304925"/>
            <a:ext cx="1485900"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宋体" panose="02010600030101010101" pitchFamily="2" charset="-122"/>
                <a:hlinkClick r:id="" action="ppaction://hlinkshowjump?jump=nextslide"/>
              </a:rPr>
              <a:t>Lead-in</a:t>
            </a:r>
            <a:endParaRPr lang="zh-CN" altLang="en-US" sz="2800" b="1" dirty="0">
              <a:solidFill>
                <a:srgbClr val="FFFFFF"/>
              </a:solidFill>
              <a:latin typeface="Century Gothic" panose="020B0502020202020204" pitchFamily="34" charset="0"/>
              <a:ea typeface="宋体" panose="02010600030101010101" pitchFamily="2" charset="-122"/>
            </a:endParaRPr>
          </a:p>
        </p:txBody>
      </p:sp>
      <p:sp>
        <p:nvSpPr>
          <p:cNvPr id="5" name="椭圆 4"/>
          <p:cNvSpPr/>
          <p:nvPr/>
        </p:nvSpPr>
        <p:spPr>
          <a:xfrm>
            <a:off x="5532438" y="1187450"/>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1</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4" name="文本框 5"/>
          <p:cNvSpPr txBox="1"/>
          <p:nvPr/>
        </p:nvSpPr>
        <p:spPr>
          <a:xfrm>
            <a:off x="6521450" y="2212975"/>
            <a:ext cx="1089025"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1" action="ppaction://hlinksldjump"/>
              </a:rPr>
              <a:t>Tasks</a:t>
            </a:r>
            <a:endParaRPr lang="zh-CN" altLang="en-US" sz="2800" b="1" dirty="0">
              <a:solidFill>
                <a:srgbClr val="FFFFFF"/>
              </a:solidFill>
              <a:latin typeface="Century Gothic" panose="020B0502020202020204" pitchFamily="34" charset="0"/>
              <a:ea typeface="微软雅黑" pitchFamily="34" charset="-122"/>
            </a:endParaRPr>
          </a:p>
        </p:txBody>
      </p:sp>
      <p:sp>
        <p:nvSpPr>
          <p:cNvPr id="8" name="椭圆 7"/>
          <p:cNvSpPr/>
          <p:nvPr/>
        </p:nvSpPr>
        <p:spPr>
          <a:xfrm>
            <a:off x="5532438" y="2071688"/>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2</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6" name="文本框 8"/>
          <p:cNvSpPr txBox="1"/>
          <p:nvPr/>
        </p:nvSpPr>
        <p:spPr>
          <a:xfrm>
            <a:off x="6521450" y="3103563"/>
            <a:ext cx="1778000" cy="519112"/>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2" action="ppaction://hlinksldjump"/>
              </a:rPr>
              <a:t>Readings</a:t>
            </a:r>
            <a:endParaRPr lang="zh-CN" altLang="en-US" sz="2800" b="1" dirty="0">
              <a:solidFill>
                <a:srgbClr val="FFFFFF"/>
              </a:solidFill>
              <a:latin typeface="Century Gothic" panose="020B0502020202020204" pitchFamily="34" charset="0"/>
              <a:ea typeface="微软雅黑" pitchFamily="34" charset="-122"/>
            </a:endParaRPr>
          </a:p>
        </p:txBody>
      </p:sp>
      <p:sp>
        <p:nvSpPr>
          <p:cNvPr id="11" name="椭圆 10"/>
          <p:cNvSpPr/>
          <p:nvPr/>
        </p:nvSpPr>
        <p:spPr>
          <a:xfrm>
            <a:off x="5532438" y="2986088"/>
            <a:ext cx="639763" cy="638175"/>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3</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8" name="文本框 11"/>
          <p:cNvSpPr txBox="1"/>
          <p:nvPr/>
        </p:nvSpPr>
        <p:spPr>
          <a:xfrm>
            <a:off x="6494463" y="3984625"/>
            <a:ext cx="2928937"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3" action="ppaction://hlinksldjump"/>
              </a:rPr>
              <a:t>More Resources</a:t>
            </a:r>
            <a:endParaRPr lang="zh-CN" altLang="en-US" sz="2800" b="1" dirty="0">
              <a:solidFill>
                <a:srgbClr val="FFFFFF"/>
              </a:solidFill>
              <a:latin typeface="Century Gothic" panose="020B0502020202020204" pitchFamily="34" charset="0"/>
              <a:ea typeface="微软雅黑" pitchFamily="34" charset="-122"/>
            </a:endParaRPr>
          </a:p>
        </p:txBody>
      </p:sp>
      <p:sp>
        <p:nvSpPr>
          <p:cNvPr id="14" name="椭圆 13"/>
          <p:cNvSpPr/>
          <p:nvPr/>
        </p:nvSpPr>
        <p:spPr>
          <a:xfrm>
            <a:off x="5532438" y="3870325"/>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4</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90" name="文本框 17"/>
          <p:cNvSpPr txBox="1"/>
          <p:nvPr/>
        </p:nvSpPr>
        <p:spPr>
          <a:xfrm>
            <a:off x="1090613" y="1973263"/>
            <a:ext cx="3133725" cy="1862137"/>
          </a:xfrm>
          <a:prstGeom prst="rect">
            <a:avLst/>
          </a:prstGeom>
          <a:noFill/>
          <a:ln w="9525">
            <a:noFill/>
          </a:ln>
        </p:spPr>
        <p:txBody>
          <a:bodyPr wrap="none" anchor="t">
            <a:spAutoFit/>
          </a:bodyPr>
          <a:p>
            <a:pPr algn="ctr"/>
            <a:r>
              <a:rPr lang="zh-CN" altLang="en-US" sz="11500" b="1" dirty="0">
                <a:solidFill>
                  <a:schemeClr val="bg1"/>
                </a:solidFill>
                <a:latin typeface="微软雅黑" pitchFamily="34" charset="-122"/>
                <a:ea typeface="微软雅黑" pitchFamily="34" charset="-122"/>
              </a:rPr>
              <a:t>目录</a:t>
            </a:r>
            <a:endParaRPr lang="zh-CN" altLang="en-US" sz="11500" b="1" dirty="0">
              <a:solidFill>
                <a:schemeClr val="bg1"/>
              </a:solidFill>
              <a:latin typeface="微软雅黑" pitchFamily="34" charset="-122"/>
              <a:ea typeface="微软雅黑" pitchFamily="34" charset="-122"/>
            </a:endParaRPr>
          </a:p>
        </p:txBody>
      </p: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80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802"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3803"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Five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3804" name="文本框 8"/>
          <p:cNvSpPr txBox="1"/>
          <p:nvPr/>
        </p:nvSpPr>
        <p:spPr>
          <a:xfrm>
            <a:off x="1831975" y="1106805"/>
            <a:ext cx="98552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Five and decide whether the following statements are true (T) or false (F).</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111125" y="1805305"/>
            <a:ext cx="11969750" cy="3784600"/>
          </a:xfrm>
          <a:prstGeom prst="rect">
            <a:avLst/>
          </a:prstGeom>
          <a:noFill/>
        </p:spPr>
        <p:txBody>
          <a:bodyPr wrap="square" rtlCol="0">
            <a:spAutoFit/>
          </a:bodyPr>
          <a:p>
            <a:r>
              <a:rPr lang="zh-CN" altLang="en-US" sz="2000"/>
              <a:t>(     ) 1. The vast majority of the urban population in Poland lives in apartments and relies on</a:t>
            </a:r>
            <a:endParaRPr lang="zh-CN" altLang="en-US" sz="2000"/>
          </a:p>
          <a:p>
            <a:r>
              <a:rPr lang="zh-CN" altLang="en-US" sz="2000"/>
              <a:t>            mass transportation.</a:t>
            </a:r>
            <a:endParaRPr lang="zh-CN" altLang="en-US" sz="2000"/>
          </a:p>
          <a:p>
            <a:r>
              <a:rPr lang="zh-CN" altLang="en-US" sz="2000"/>
              <a:t>(     ) 2. Traffic and parking problems have emerged owing to the increasing ownership and use</a:t>
            </a:r>
            <a:endParaRPr lang="zh-CN" altLang="en-US" sz="2000"/>
          </a:p>
          <a:p>
            <a:r>
              <a:rPr lang="zh-CN" altLang="en-US" sz="2000"/>
              <a:t>            of private automobiles.</a:t>
            </a:r>
            <a:endParaRPr lang="zh-CN" altLang="en-US" sz="2000"/>
          </a:p>
          <a:p>
            <a:r>
              <a:rPr lang="zh-CN" altLang="en-US" sz="2000"/>
              <a:t>(     ) 3. In most Polish cities, there are four types of areas or “cities”.</a:t>
            </a:r>
            <a:endParaRPr lang="zh-CN" altLang="en-US" sz="2000"/>
          </a:p>
          <a:p>
            <a:r>
              <a:rPr lang="zh-CN" altLang="en-US" sz="2000"/>
              <a:t>(     ) 4. Industrialization in Poland caused the influx of people into cities, and thus the “socialist</a:t>
            </a:r>
            <a:endParaRPr lang="zh-CN" altLang="en-US" sz="2000"/>
          </a:p>
          <a:p>
            <a:r>
              <a:rPr lang="zh-CN" altLang="en-US" sz="2000"/>
              <a:t>            city” was constructed after World War I to accommodate the population.</a:t>
            </a:r>
            <a:endParaRPr lang="zh-CN" altLang="en-US" sz="2000"/>
          </a:p>
          <a:p>
            <a:r>
              <a:rPr lang="zh-CN" altLang="en-US" sz="2000"/>
              <a:t>(     ) 5. Construction in the socialist city in Poland was usually in bad quality.</a:t>
            </a:r>
            <a:endParaRPr lang="zh-CN" altLang="en-US" sz="2000"/>
          </a:p>
          <a:p>
            <a:r>
              <a:rPr lang="zh-CN" altLang="en-US" sz="2000"/>
              <a:t>(     ) 6. The “industrial city” was constructed during the period between World War I and World  </a:t>
            </a:r>
            <a:r>
              <a:rPr lang="zh-CN" altLang="en-US" sz="2000">
                <a:sym typeface="+mn-ea"/>
              </a:rPr>
              <a:t>War II.   </a:t>
            </a:r>
            <a:r>
              <a:rPr lang="zh-CN" altLang="en-US" sz="2000"/>
              <a:t>            </a:t>
            </a:r>
            <a:endParaRPr lang="zh-CN" altLang="en-US" sz="2000"/>
          </a:p>
          <a:p>
            <a:r>
              <a:rPr lang="zh-CN" altLang="en-US" sz="2000"/>
              <a:t>(     ) 7. The architecture in the industrial city was influenced by western European characteristics.</a:t>
            </a:r>
            <a:endParaRPr lang="zh-CN" altLang="en-US" sz="2000"/>
          </a:p>
          <a:p>
            <a:r>
              <a:rPr lang="zh-CN" altLang="en-US" sz="2000"/>
              <a:t>(     ) 8. Building styles and town plans in the “medieval city” are influenced by practices and</a:t>
            </a:r>
            <a:endParaRPr lang="zh-CN" altLang="en-US" sz="2000"/>
          </a:p>
          <a:p>
            <a:r>
              <a:rPr lang="zh-CN" altLang="en-US" sz="2000"/>
              <a:t>            theories in current Western Europe.</a:t>
            </a:r>
            <a:endParaRPr lang="zh-CN" altLang="en-US" sz="2000"/>
          </a:p>
        </p:txBody>
      </p:sp>
      <p:sp>
        <p:nvSpPr>
          <p:cNvPr id="3" name="文本框 2"/>
          <p:cNvSpPr txBox="1"/>
          <p:nvPr/>
        </p:nvSpPr>
        <p:spPr>
          <a:xfrm>
            <a:off x="325120" y="1779270"/>
            <a:ext cx="740410" cy="398780"/>
          </a:xfrm>
          <a:prstGeom prst="rect">
            <a:avLst/>
          </a:prstGeom>
          <a:noFill/>
        </p:spPr>
        <p:txBody>
          <a:bodyPr wrap="square" rtlCol="0">
            <a:spAutoFit/>
          </a:bodyPr>
          <a:p>
            <a:r>
              <a:rPr lang="en-US" altLang="zh-CN" sz="2000">
                <a:solidFill>
                  <a:srgbClr val="FF0000"/>
                </a:solidFill>
              </a:rPr>
              <a:t>T</a:t>
            </a:r>
            <a:endParaRPr lang="en-US" altLang="zh-CN" sz="2000">
              <a:solidFill>
                <a:srgbClr val="FF0000"/>
              </a:solidFill>
            </a:endParaRPr>
          </a:p>
        </p:txBody>
      </p:sp>
      <p:sp>
        <p:nvSpPr>
          <p:cNvPr id="6" name="文本框 5"/>
          <p:cNvSpPr txBox="1"/>
          <p:nvPr/>
        </p:nvSpPr>
        <p:spPr>
          <a:xfrm>
            <a:off x="326390" y="2554605"/>
            <a:ext cx="739775" cy="398780"/>
          </a:xfrm>
          <a:prstGeom prst="rect">
            <a:avLst/>
          </a:prstGeom>
          <a:noFill/>
        </p:spPr>
        <p:txBody>
          <a:bodyPr wrap="square" rtlCol="0">
            <a:spAutoFit/>
          </a:bodyPr>
          <a:p>
            <a:r>
              <a:rPr lang="en-US" altLang="zh-CN" sz="2000">
                <a:solidFill>
                  <a:srgbClr val="FF0000"/>
                </a:solidFill>
              </a:rPr>
              <a:t>T</a:t>
            </a:r>
            <a:endParaRPr lang="en-US" altLang="zh-CN" sz="2000">
              <a:solidFill>
                <a:srgbClr val="FF0000"/>
              </a:solidFill>
            </a:endParaRPr>
          </a:p>
        </p:txBody>
      </p:sp>
      <p:sp>
        <p:nvSpPr>
          <p:cNvPr id="8" name="文本框 7"/>
          <p:cNvSpPr txBox="1"/>
          <p:nvPr/>
        </p:nvSpPr>
        <p:spPr>
          <a:xfrm>
            <a:off x="326390" y="2953385"/>
            <a:ext cx="849630" cy="398780"/>
          </a:xfrm>
          <a:prstGeom prst="rect">
            <a:avLst/>
          </a:prstGeom>
          <a:noFill/>
        </p:spPr>
        <p:txBody>
          <a:bodyPr wrap="square" rtlCol="0">
            <a:spAutoFit/>
          </a:bodyPr>
          <a:p>
            <a:r>
              <a:rPr lang="en-US" altLang="zh-CN" sz="2000">
                <a:solidFill>
                  <a:srgbClr val="FF0000"/>
                </a:solidFill>
              </a:rPr>
              <a:t>F</a:t>
            </a:r>
            <a:endParaRPr lang="en-US" altLang="zh-CN" sz="2000">
              <a:solidFill>
                <a:srgbClr val="FF0000"/>
              </a:solidFill>
            </a:endParaRPr>
          </a:p>
        </p:txBody>
      </p:sp>
      <p:sp>
        <p:nvSpPr>
          <p:cNvPr id="9" name="文本框 8"/>
          <p:cNvSpPr txBox="1"/>
          <p:nvPr/>
        </p:nvSpPr>
        <p:spPr>
          <a:xfrm>
            <a:off x="269240" y="3352165"/>
            <a:ext cx="740410" cy="398780"/>
          </a:xfrm>
          <a:prstGeom prst="rect">
            <a:avLst/>
          </a:prstGeom>
          <a:noFill/>
        </p:spPr>
        <p:txBody>
          <a:bodyPr wrap="square" rtlCol="0">
            <a:spAutoFit/>
          </a:bodyPr>
          <a:p>
            <a:r>
              <a:rPr lang="en-US" altLang="zh-CN" sz="2000">
                <a:solidFill>
                  <a:srgbClr val="FF0000"/>
                </a:solidFill>
              </a:rPr>
              <a:t>F</a:t>
            </a:r>
            <a:endParaRPr lang="en-US" altLang="zh-CN" sz="2000">
              <a:solidFill>
                <a:srgbClr val="FF0000"/>
              </a:solidFill>
            </a:endParaRPr>
          </a:p>
        </p:txBody>
      </p:sp>
      <p:sp>
        <p:nvSpPr>
          <p:cNvPr id="12" name="文本框 11"/>
          <p:cNvSpPr txBox="1"/>
          <p:nvPr/>
        </p:nvSpPr>
        <p:spPr>
          <a:xfrm>
            <a:off x="325120" y="3938270"/>
            <a:ext cx="740410" cy="398780"/>
          </a:xfrm>
          <a:prstGeom prst="rect">
            <a:avLst/>
          </a:prstGeom>
          <a:noFill/>
        </p:spPr>
        <p:txBody>
          <a:bodyPr wrap="square" rtlCol="0">
            <a:spAutoFit/>
          </a:bodyPr>
          <a:p>
            <a:r>
              <a:rPr lang="en-US" altLang="zh-CN" sz="2000">
                <a:solidFill>
                  <a:srgbClr val="FF0000"/>
                </a:solidFill>
              </a:rPr>
              <a:t>T</a:t>
            </a:r>
            <a:endParaRPr lang="en-US" altLang="zh-CN" sz="2000">
              <a:solidFill>
                <a:srgbClr val="FF0000"/>
              </a:solidFill>
            </a:endParaRPr>
          </a:p>
        </p:txBody>
      </p:sp>
      <p:sp>
        <p:nvSpPr>
          <p:cNvPr id="13" name="文本框 12"/>
          <p:cNvSpPr txBox="1"/>
          <p:nvPr/>
        </p:nvSpPr>
        <p:spPr>
          <a:xfrm>
            <a:off x="325120" y="4309745"/>
            <a:ext cx="740410" cy="398780"/>
          </a:xfrm>
          <a:prstGeom prst="rect">
            <a:avLst/>
          </a:prstGeom>
          <a:noFill/>
        </p:spPr>
        <p:txBody>
          <a:bodyPr wrap="square" rtlCol="0">
            <a:spAutoFit/>
          </a:bodyPr>
          <a:p>
            <a:r>
              <a:rPr lang="en-US" altLang="zh-CN" sz="2000">
                <a:solidFill>
                  <a:srgbClr val="FF0000"/>
                </a:solidFill>
              </a:rPr>
              <a:t>F</a:t>
            </a:r>
            <a:endParaRPr lang="en-US" altLang="zh-CN" sz="2000">
              <a:solidFill>
                <a:srgbClr val="FF0000"/>
              </a:solidFill>
            </a:endParaRPr>
          </a:p>
        </p:txBody>
      </p:sp>
      <p:sp>
        <p:nvSpPr>
          <p:cNvPr id="14" name="文本框 13"/>
          <p:cNvSpPr txBox="1"/>
          <p:nvPr/>
        </p:nvSpPr>
        <p:spPr>
          <a:xfrm>
            <a:off x="325120" y="4549775"/>
            <a:ext cx="740410" cy="398780"/>
          </a:xfrm>
          <a:prstGeom prst="rect">
            <a:avLst/>
          </a:prstGeom>
          <a:noFill/>
        </p:spPr>
        <p:txBody>
          <a:bodyPr wrap="square" rtlCol="0">
            <a:spAutoFit/>
          </a:bodyPr>
          <a:p>
            <a:r>
              <a:rPr lang="en-US" altLang="zh-CN" sz="2000">
                <a:solidFill>
                  <a:srgbClr val="FF0000"/>
                </a:solidFill>
              </a:rPr>
              <a:t>T</a:t>
            </a:r>
            <a:endParaRPr lang="en-US" altLang="zh-CN" sz="2000">
              <a:solidFill>
                <a:srgbClr val="FF0000"/>
              </a:solidFill>
            </a:endParaRPr>
          </a:p>
        </p:txBody>
      </p:sp>
      <p:sp>
        <p:nvSpPr>
          <p:cNvPr id="15" name="文本框 14"/>
          <p:cNvSpPr txBox="1"/>
          <p:nvPr/>
        </p:nvSpPr>
        <p:spPr>
          <a:xfrm>
            <a:off x="269240" y="4948555"/>
            <a:ext cx="740410" cy="398780"/>
          </a:xfrm>
          <a:prstGeom prst="rect">
            <a:avLst/>
          </a:prstGeom>
          <a:noFill/>
        </p:spPr>
        <p:txBody>
          <a:bodyPr wrap="square" rtlCol="0">
            <a:spAutoFit/>
          </a:bodyPr>
          <a:p>
            <a:r>
              <a:rPr lang="en-US" altLang="zh-CN" sz="2000">
                <a:solidFill>
                  <a:srgbClr val="FF0000"/>
                </a:solidFill>
              </a:rPr>
              <a:t>F</a:t>
            </a:r>
            <a:endParaRPr lang="en-US" altLang="zh-CN" sz="2000">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8" grpId="0"/>
      <p:bldP spid="9" grpId="0"/>
      <p:bldP spid="12" grpId="0"/>
      <p:bldP spid="13" grpId="0"/>
      <p:bldP spid="14" grpId="0"/>
      <p:bldP spid="1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81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1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1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2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2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4827" name="文本框 7"/>
          <p:cNvSpPr txBox="1"/>
          <p:nvPr/>
        </p:nvSpPr>
        <p:spPr>
          <a:xfrm>
            <a:off x="1790700" y="766763"/>
            <a:ext cx="8610600" cy="830262"/>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Six</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4828" name="文本框 8"/>
          <p:cNvSpPr txBox="1"/>
          <p:nvPr/>
        </p:nvSpPr>
        <p:spPr>
          <a:xfrm>
            <a:off x="1844675" y="1443038"/>
            <a:ext cx="8502650" cy="107632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According to Passage One, the private tutoring is popular in most countries in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Central East Europe, which increases the cost of schooling for students. Do you</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think such a phenomenon exists in China? Explain why the private tutoring is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on the rise in some countries of CEE and in China.</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Tree>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3</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3686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4035425" cy="110680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Readings</a:t>
            </a:r>
            <a:endParaRPr kumimoji="1" lang="en-US" altLang="zh-CN" sz="6600" b="1" kern="1200" cap="none" spc="0" normalizeH="0" baseline="0" noProof="0" dirty="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0"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1"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2"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3"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4"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5"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6"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7"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7898"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One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31750" y="1597025"/>
            <a:ext cx="6837680" cy="3784600"/>
          </a:xfrm>
          <a:prstGeom prst="rect">
            <a:avLst/>
          </a:prstGeom>
          <a:noFill/>
        </p:spPr>
        <p:txBody>
          <a:bodyPr wrap="square" rtlCol="0" anchor="t">
            <a:spAutoFit/>
          </a:bodyPr>
          <a:p>
            <a:pPr indent="457200" algn="just">
              <a:lnSpc>
                <a:spcPct val="150000"/>
              </a:lnSpc>
            </a:pPr>
            <a:r>
              <a:rPr lang="en-US" altLang="zh-CN" sz="1600" b="1" noProof="1">
                <a:solidFill>
                  <a:srgbClr val="2AA2BA"/>
                </a:solidFill>
                <a:ea typeface="宋体" panose="02010600030101010101" pitchFamily="2" charset="-122"/>
              </a:rPr>
              <a:t>Focus-group </a:t>
            </a:r>
            <a:r>
              <a:rPr lang="zh-CN" altLang="en-US" sz="1600" noProof="1">
                <a:latin typeface="Times New Roman" panose="02020603050405020304" pitchFamily="18" charset="0"/>
                <a:ea typeface="宋体" panose="02010600030101010101" pitchFamily="2" charset="-122"/>
                <a:cs typeface="Times New Roman" panose="02020603050405020304" pitchFamily="18" charset="0"/>
              </a:rPr>
              <a:t>discussions confirmed that basic education in Central and Eastern Europe (CEE) is not free. On paper, schools are free and do not charge any fees officially. However, many hidden costs present a major barrier and families, especial ly those with a number of school-aged chi ldren, need to make significant sacrifices to keep their children in school. Many parents complained about the huge amounts required at the beginning of each school year for such things as new clothes and shoes, bags, textbooks and other school supplies. Parents in </a:t>
            </a:r>
            <a:r>
              <a:rPr lang="en-US" altLang="zh-CN" sz="1600" b="1" noProof="1">
                <a:solidFill>
                  <a:srgbClr val="2AA2BA"/>
                </a:solidFill>
                <a:ea typeface="宋体" panose="02010600030101010101" pitchFamily="2" charset="-122"/>
              </a:rPr>
              <a:t>Albania </a:t>
            </a:r>
            <a:r>
              <a:rPr lang="zh-CN" altLang="en-US" sz="1600" noProof="1">
                <a:latin typeface="Times New Roman" panose="02020603050405020304" pitchFamily="18" charset="0"/>
                <a:ea typeface="宋体" panose="02010600030101010101" pitchFamily="2" charset="-122"/>
                <a:cs typeface="Times New Roman" panose="02020603050405020304" pitchFamily="18" charset="0"/>
              </a:rPr>
              <a:t>estimated that about $150 to $200 is needed per child at the beginning of the school year. The main</a:t>
            </a:r>
            <a:r>
              <a:rPr lang="en-US" altLang="zh-CN" sz="1600" b="1" noProof="1">
                <a:solidFill>
                  <a:srgbClr val="2AA2BA"/>
                </a:solidFill>
                <a:ea typeface="宋体" panose="02010600030101010101" pitchFamily="2" charset="-122"/>
              </a:rPr>
              <a:t> categories </a:t>
            </a:r>
            <a:r>
              <a:rPr lang="zh-CN" altLang="en-US" sz="1600" noProof="1">
                <a:latin typeface="Times New Roman" panose="02020603050405020304" pitchFamily="18" charset="0"/>
                <a:ea typeface="宋体" panose="02010600030101010101" pitchFamily="2" charset="-122"/>
                <a:cs typeface="Times New Roman" panose="02020603050405020304" pitchFamily="18" charset="0"/>
              </a:rPr>
              <a:t>of costs are clothing and books, contributions to the school fund, school supplies and food.</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endParaRPr>
          </a:p>
        </p:txBody>
      </p:sp>
      <p:sp>
        <p:nvSpPr>
          <p:cNvPr id="37901" name="文本框 3"/>
          <p:cNvSpPr txBox="1"/>
          <p:nvPr/>
        </p:nvSpPr>
        <p:spPr>
          <a:xfrm>
            <a:off x="3907155" y="1198245"/>
            <a:ext cx="7153275" cy="398780"/>
          </a:xfrm>
          <a:prstGeom prst="rect">
            <a:avLst/>
          </a:prstGeom>
          <a:noFill/>
          <a:ln w="9525">
            <a:noFill/>
          </a:ln>
        </p:spPr>
        <p:txBody>
          <a:bodyPr wrap="square" anchor="t">
            <a:spAutoFit/>
          </a:bodyPr>
          <a:p>
            <a:r>
              <a:rPr lang="zh-CN" altLang="en-US" sz="2000" b="1">
                <a:latin typeface="Arial" panose="020B0604020202020204" pitchFamily="34" charset="0"/>
                <a:ea typeface="宋体" panose="02010600030101010101" pitchFamily="2" charset="-122"/>
              </a:rPr>
              <a:t>Perceived Costs Drive Children out of School in CEE</a:t>
            </a:r>
            <a:endParaRPr lang="zh-CN" altLang="en-US" sz="2000" b="1">
              <a:latin typeface="Arial" panose="020B0604020202020204" pitchFamily="34" charset="0"/>
              <a:ea typeface="宋体" panose="02010600030101010101" pitchFamily="2" charset="-122"/>
            </a:endParaRPr>
          </a:p>
        </p:txBody>
      </p:sp>
      <p:pic>
        <p:nvPicPr>
          <p:cNvPr id="2" name="图片 1"/>
          <p:cNvPicPr>
            <a:picLocks noChangeAspect="1"/>
          </p:cNvPicPr>
          <p:nvPr/>
        </p:nvPicPr>
        <p:blipFill>
          <a:blip r:embed="rId1"/>
          <a:stretch>
            <a:fillRect/>
          </a:stretch>
        </p:blipFill>
        <p:spPr>
          <a:xfrm>
            <a:off x="7315200" y="2178050"/>
            <a:ext cx="4735830" cy="3063875"/>
          </a:xfrm>
          <a:prstGeom prst="rect">
            <a:avLst/>
          </a:prstGeom>
        </p:spPr>
      </p:pic>
      <p:sp>
        <p:nvSpPr>
          <p:cNvPr id="4" name="文本框 3"/>
          <p:cNvSpPr txBox="1"/>
          <p:nvPr/>
        </p:nvSpPr>
        <p:spPr>
          <a:xfrm>
            <a:off x="314008" y="5563870"/>
            <a:ext cx="10745788" cy="953135"/>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focus-group adj. 焦点小组的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Albania n. 阿尔巴尼亚</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category n. 种类，类别</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723583" y="962025"/>
            <a:ext cx="10045700" cy="3784600"/>
          </a:xfrm>
          <a:prstGeom prst="rect">
            <a:avLst/>
          </a:prstGeom>
          <a:noFill/>
        </p:spPr>
        <p:txBody>
          <a:bodyPr wrap="square" rtlCol="0" anchor="t">
            <a:spAutoFit/>
          </a:bodyPr>
          <a:p>
            <a:pPr algn="just">
              <a:lnSpc>
                <a:spcPct val="150000"/>
              </a:lnSpc>
            </a:pPr>
            <a:r>
              <a:rPr lang="en-US" altLang="zh-CN" sz="2000" noProof="1">
                <a:latin typeface="Times New Roman" panose="02020603050405020304" pitchFamily="18" charset="0"/>
                <a:ea typeface="宋体" panose="02010600030101010101" pitchFamily="2" charset="-122"/>
                <a:cs typeface="Times New Roman" panose="02020603050405020304" pitchFamily="18" charset="0"/>
              </a:rPr>
              <a:t>       </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Most governments in the region provide little or no funding to schools for expenses other</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than teacher salaries. Funds for repairs, cleaning,</a:t>
            </a:r>
            <a:r>
              <a:rPr lang="en-US" altLang="zh-CN" sz="1800" b="1" noProof="1">
                <a:solidFill>
                  <a:srgbClr val="2AA2BA"/>
                </a:solidFill>
                <a:ea typeface="宋体" panose="02010600030101010101" pitchFamily="2" charset="-122"/>
              </a:rPr>
              <a:t> light bulbs</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chalk and similar items must be</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raised from local sources, which forces schools to ask parents for contributions to the school</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fund. While in some schools, registration fees are paid directly to the principal. These funds are</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managed by parent-teacher committees. The biggest problem in managing these funds is the</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lack of </a:t>
            </a:r>
            <a:r>
              <a:rPr lang="en-US" altLang="zh-CN" sz="1800" b="1" noProof="1">
                <a:solidFill>
                  <a:srgbClr val="2AA2BA"/>
                </a:solidFill>
                <a:ea typeface="宋体" panose="02010600030101010101" pitchFamily="2" charset="-122"/>
              </a:rPr>
              <a:t>transparency</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Parents said that they do not know how the money is being spent and</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they wondered whether some of the funds might be used to </a:t>
            </a:r>
            <a:r>
              <a:rPr lang="en-US" altLang="zh-CN" sz="1800" b="1" noProof="1">
                <a:solidFill>
                  <a:srgbClr val="2AA2BA"/>
                </a:solidFill>
                <a:ea typeface="宋体" panose="02010600030101010101" pitchFamily="2" charset="-122"/>
              </a:rPr>
              <a:t>compensate</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teacher salaries, even</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though this was not supposed to happen.</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p:txBody>
      </p:sp>
      <p:sp>
        <p:nvSpPr>
          <p:cNvPr id="38914" name="文本占位符 5"/>
          <p:cNvSpPr>
            <a:spLocks noGrp="1"/>
          </p:cNvSpPr>
          <p:nvPr>
            <p:ph type="body" sz="quarter" idx="10"/>
          </p:nvPr>
        </p:nvSpPr>
        <p:spPr>
          <a:xfrm>
            <a:off x="180975" y="85725"/>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 name="文本框 3"/>
          <p:cNvSpPr txBox="1"/>
          <p:nvPr/>
        </p:nvSpPr>
        <p:spPr>
          <a:xfrm>
            <a:off x="852488" y="4746625"/>
            <a:ext cx="10745788" cy="737235"/>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flight bulb n. 灯泡</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transparency n. 透明度，透明</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compensate vt. 补偿，赔偿；抵消</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5" name="直接连接符 4"/>
          <p:cNvCxnSpPr/>
          <p:nvPr/>
        </p:nvCxnSpPr>
        <p:spPr>
          <a:xfrm>
            <a:off x="723900" y="474662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723583" y="962025"/>
            <a:ext cx="10045700" cy="3784600"/>
          </a:xfrm>
          <a:prstGeom prst="rect">
            <a:avLst/>
          </a:prstGeom>
          <a:noFill/>
        </p:spPr>
        <p:txBody>
          <a:bodyPr wrap="square" rtlCol="0" anchor="t">
            <a:spAutoFit/>
          </a:bodyPr>
          <a:p>
            <a:pPr algn="just">
              <a:lnSpc>
                <a:spcPct val="150000"/>
              </a:lnSpc>
            </a:pPr>
            <a:r>
              <a:rPr lang="en-US" altLang="zh-CN" sz="2000" noProof="1">
                <a:latin typeface="Times New Roman" panose="02020603050405020304" pitchFamily="18" charset="0"/>
                <a:ea typeface="宋体" panose="02010600030101010101" pitchFamily="2" charset="-122"/>
                <a:cs typeface="Times New Roman" panose="02020603050405020304" pitchFamily="18" charset="0"/>
              </a:rPr>
              <a:t>       </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For parents, affording textbooks is a big problem. Among the countries visited, only Turkey</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distributes all textbooks free of charge, although the Government is not committed to this policy</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on the long run. In other countries, textbooks are either sold or rented. Though the schools sell</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textbooks at reduced prices, they are still a major financial burden on families.</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The rental system works much better. For example in </a:t>
            </a:r>
            <a:r>
              <a:rPr lang="en-US" altLang="zh-CN" sz="1800" b="1" noProof="1">
                <a:solidFill>
                  <a:srgbClr val="2AA2BA"/>
                </a:solidFill>
                <a:ea typeface="宋体" panose="02010600030101010101" pitchFamily="2" charset="-122"/>
              </a:rPr>
              <a:t>Azerbaijan</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,1 children can rent most</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books from the school for a small fee. They return the books at the end of the year for the next</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year’s students. Book life therefore ranges from three to four years and rental fees are reduced</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in the later years. If a book is lost or damaged, the family is asked to compensate for it.</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p:txBody>
      </p:sp>
      <p:sp>
        <p:nvSpPr>
          <p:cNvPr id="38914" name="文本占位符 5"/>
          <p:cNvSpPr>
            <a:spLocks noGrp="1"/>
          </p:cNvSpPr>
          <p:nvPr>
            <p:ph type="body" sz="quarter" idx="10"/>
          </p:nvPr>
        </p:nvSpPr>
        <p:spPr>
          <a:xfrm>
            <a:off x="180975" y="85725"/>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 name="文本框 3"/>
          <p:cNvSpPr txBox="1"/>
          <p:nvPr/>
        </p:nvSpPr>
        <p:spPr>
          <a:xfrm>
            <a:off x="723583" y="4746625"/>
            <a:ext cx="10745788" cy="306705"/>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Azerbaijan n. 阿塞拜疆</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5" name="直接连接符 4"/>
          <p:cNvCxnSpPr/>
          <p:nvPr/>
        </p:nvCxnSpPr>
        <p:spPr>
          <a:xfrm>
            <a:off x="723900" y="474662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723583" y="615950"/>
            <a:ext cx="10045700" cy="4246245"/>
          </a:xfrm>
          <a:prstGeom prst="rect">
            <a:avLst/>
          </a:prstGeom>
          <a:noFill/>
        </p:spPr>
        <p:txBody>
          <a:bodyPr wrap="square" rtlCol="0" anchor="t">
            <a:spAutoFit/>
          </a:bodyPr>
          <a:p>
            <a:pPr algn="just">
              <a:lnSpc>
                <a:spcPct val="150000"/>
              </a:lnSpc>
            </a:pPr>
            <a:r>
              <a:rPr lang="en-US" altLang="zh-CN" sz="2000" noProof="1">
                <a:latin typeface="Times New Roman" panose="02020603050405020304" pitchFamily="18" charset="0"/>
                <a:ea typeface="宋体" panose="02010600030101010101" pitchFamily="2" charset="-122"/>
                <a:cs typeface="Times New Roman" panose="02020603050405020304" pitchFamily="18" charset="0"/>
              </a:rPr>
              <a:t>      </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The cost of school clothing is also a big problem for many families. This issue was</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repeatedly raised in Albania, Azerbaijan and </a:t>
            </a:r>
            <a:r>
              <a:rPr lang="en-US" altLang="zh-CN" sz="1800" b="1" noProof="1">
                <a:solidFill>
                  <a:srgbClr val="2AA2BA"/>
                </a:solidFill>
                <a:ea typeface="宋体" panose="02010600030101010101" pitchFamily="2" charset="-122"/>
              </a:rPr>
              <a:t>Tajikistan</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Initially, it was not clear how</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something like clothing could prevent children from attending school. Yet the focus-group</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discussions made clear how much peer pressure is exerted on children. </a:t>
            </a:r>
            <a:r>
              <a:rPr lang="en-US" altLang="zh-CN" sz="1800" b="1" noProof="1">
                <a:solidFill>
                  <a:srgbClr val="2AA2BA"/>
                </a:solidFill>
                <a:ea typeface="宋体" panose="02010600030101010101" pitchFamily="2" charset="-122"/>
              </a:rPr>
              <a:t>Moldova</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and </a:t>
            </a:r>
            <a:r>
              <a:rPr lang="en-US" altLang="zh-CN" sz="1800" b="1" noProof="1">
                <a:solidFill>
                  <a:srgbClr val="2AA2BA"/>
                </a:solidFill>
                <a:ea typeface="宋体" panose="02010600030101010101" pitchFamily="2" charset="-122"/>
              </a:rPr>
              <a:t>Turkey</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solved this problem by requiring standard </a:t>
            </a:r>
            <a:r>
              <a:rPr lang="en-US" altLang="zh-CN" sz="1800" b="1" noProof="1">
                <a:solidFill>
                  <a:srgbClr val="2AA2BA"/>
                </a:solidFill>
                <a:ea typeface="宋体" panose="02010600030101010101" pitchFamily="2" charset="-122"/>
              </a:rPr>
              <a:t>uniforms</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and many parents and children in countries</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without the uniform requirement support this idea. However, </a:t>
            </a:r>
            <a:r>
              <a:rPr lang="en-US" altLang="zh-CN" sz="1800" b="1" noProof="1">
                <a:solidFill>
                  <a:srgbClr val="2AA2BA"/>
                </a:solidFill>
                <a:ea typeface="宋体" panose="02010600030101010101" pitchFamily="2" charset="-122"/>
              </a:rPr>
              <a:t>system-wide</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a:t>
            </a:r>
            <a:r>
              <a:rPr lang="en-US" altLang="zh-CN" sz="1800" b="1" noProof="1">
                <a:solidFill>
                  <a:srgbClr val="2AA2BA"/>
                </a:solidFill>
                <a:ea typeface="宋体" panose="02010600030101010101" pitchFamily="2" charset="-122"/>
              </a:rPr>
              <a:t>implementation </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of</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standardized uniforms requires complex </a:t>
            </a:r>
            <a:r>
              <a:rPr lang="en-US" altLang="zh-CN" sz="1800" b="1" noProof="1">
                <a:solidFill>
                  <a:srgbClr val="2AA2BA"/>
                </a:solidFill>
                <a:ea typeface="宋体" panose="02010600030101010101" pitchFamily="2" charset="-122"/>
              </a:rPr>
              <a:t>logistical</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arrangements. For example, in Tajikistan, a</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presidential decree demands all students to wear uniforms, but the decree is not followed and</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most schools are not strict about it.</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p:txBody>
      </p:sp>
      <p:sp>
        <p:nvSpPr>
          <p:cNvPr id="38914" name="文本占位符 5"/>
          <p:cNvSpPr>
            <a:spLocks noGrp="1"/>
          </p:cNvSpPr>
          <p:nvPr>
            <p:ph type="body" sz="quarter" idx="10"/>
          </p:nvPr>
        </p:nvSpPr>
        <p:spPr>
          <a:xfrm>
            <a:off x="180975" y="85725"/>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 name="文本框 3"/>
          <p:cNvSpPr txBox="1"/>
          <p:nvPr/>
        </p:nvSpPr>
        <p:spPr>
          <a:xfrm>
            <a:off x="723583" y="4862195"/>
            <a:ext cx="10745788" cy="1599565"/>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Tajikistan n. 塔吉克斯坦</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Moldova n. 摩尔多瓦</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Turkey n. 土耳其</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uniform n. 校服，制服</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system-wide adj. 系统的，系统范围的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implementation n. 贯彻，履行，实现</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logistical adj. 后勤方面的；逻辑的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5" name="直接连接符 4"/>
          <p:cNvCxnSpPr/>
          <p:nvPr/>
        </p:nvCxnSpPr>
        <p:spPr>
          <a:xfrm>
            <a:off x="723900" y="486219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80975" y="461010"/>
            <a:ext cx="11889740" cy="4707890"/>
          </a:xfrm>
          <a:prstGeom prst="rect">
            <a:avLst/>
          </a:prstGeom>
          <a:noFill/>
        </p:spPr>
        <p:txBody>
          <a:bodyPr wrap="square" rtlCol="0" anchor="t">
            <a:spAutoFit/>
          </a:bodyPr>
          <a:p>
            <a:pPr algn="just">
              <a:lnSpc>
                <a:spcPct val="150000"/>
              </a:lnSpc>
            </a:pPr>
            <a:r>
              <a:rPr lang="en-US" altLang="zh-CN" sz="2000" noProof="1">
                <a:latin typeface="Times New Roman" panose="02020603050405020304" pitchFamily="18" charset="0"/>
                <a:ea typeface="宋体" panose="02010600030101010101" pitchFamily="2" charset="-122"/>
                <a:cs typeface="Times New Roman" panose="02020603050405020304" pitchFamily="18" charset="0"/>
              </a:rPr>
              <a:t>      </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The </a:t>
            </a:r>
            <a:r>
              <a:rPr lang="en-US" altLang="zh-CN" sz="1800" b="1" noProof="1">
                <a:solidFill>
                  <a:srgbClr val="2AA2BA"/>
                </a:solidFill>
                <a:ea typeface="宋体" panose="02010600030101010101" pitchFamily="2" charset="-122"/>
              </a:rPr>
              <a:t>incidence</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of </a:t>
            </a:r>
            <a:r>
              <a:rPr lang="en-US" altLang="zh-CN" sz="1800" b="1" noProof="1">
                <a:solidFill>
                  <a:srgbClr val="2AA2BA"/>
                </a:solidFill>
                <a:ea typeface="宋体" panose="02010600030101010101" pitchFamily="2" charset="-122"/>
              </a:rPr>
              <a:t>corruption</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which adds to the cost of education, varies from country to country in the region. The most common complaint was about the private tutoring systems </a:t>
            </a:r>
            <a:r>
              <a:rPr lang="en-US" altLang="zh-CN" sz="1800" b="1" noProof="1">
                <a:solidFill>
                  <a:srgbClr val="2AA2BA"/>
                </a:solidFill>
                <a:ea typeface="宋体" panose="02010600030101010101" pitchFamily="2" charset="-122"/>
              </a:rPr>
              <a:t>prevalent</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in most countries. Teachers routinely pressure parents to hire them for private lessons. Parents say that if they do not oblige, teachers do not pay enough attention to their children, giving poor grades and sometimes failing them. Only the best students are </a:t>
            </a:r>
            <a:r>
              <a:rPr lang="en-US" altLang="zh-CN" sz="1800" b="1" noProof="1">
                <a:solidFill>
                  <a:srgbClr val="2AA2BA"/>
                </a:solidFill>
                <a:ea typeface="宋体" panose="02010600030101010101" pitchFamily="2" charset="-122"/>
              </a:rPr>
              <a:t>immune</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to these pressures.</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Some teachers acknowledge this phenomenon. The root cause lies in the very low teacher salaries throughout the region. Some say that teachers have no option but to give private lessons to survive. The system is well known by everyone, but </a:t>
            </a:r>
            <a:r>
              <a:rPr lang="en-US" altLang="zh-CN" sz="1800" b="1" noProof="1">
                <a:solidFill>
                  <a:srgbClr val="2AA2BA"/>
                </a:solidFill>
                <a:ea typeface="宋体" panose="02010600030101010101" pitchFamily="2" charset="-122"/>
              </a:rPr>
              <a:t>Ministries of Education</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are usually reluctant to acknowledge and address it. In some cases, like Azerbaijan, Ministry officials are aware of the situation, but claim it is part of the education system and in many cases is good for students since it helps poorly performing children catch up with the others.</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p:txBody>
      </p:sp>
      <p:sp>
        <p:nvSpPr>
          <p:cNvPr id="38914" name="文本占位符 5"/>
          <p:cNvSpPr>
            <a:spLocks noGrp="1"/>
          </p:cNvSpPr>
          <p:nvPr>
            <p:ph type="body" sz="quarter" idx="10"/>
          </p:nvPr>
        </p:nvSpPr>
        <p:spPr>
          <a:xfrm>
            <a:off x="180975" y="85725"/>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 name="文本框 3"/>
          <p:cNvSpPr txBox="1"/>
          <p:nvPr/>
        </p:nvSpPr>
        <p:spPr>
          <a:xfrm>
            <a:off x="180658" y="5570855"/>
            <a:ext cx="10745788" cy="1168400"/>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incidence n. 概率</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corruption n. 腐败</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prevalent adj. 流行的，盛行的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immune adj. 免疫的，有免疫力的，不受影响的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Ministry of Education 教育部</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5" name="直接连接符 4"/>
          <p:cNvCxnSpPr/>
          <p:nvPr/>
        </p:nvCxnSpPr>
        <p:spPr>
          <a:xfrm>
            <a:off x="220345" y="540004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723583" y="962025"/>
            <a:ext cx="10045700" cy="2861310"/>
          </a:xfrm>
          <a:prstGeom prst="rect">
            <a:avLst/>
          </a:prstGeom>
          <a:noFill/>
        </p:spPr>
        <p:txBody>
          <a:bodyPr wrap="square" rtlCol="0" anchor="t">
            <a:spAutoFit/>
          </a:bodyPr>
          <a:p>
            <a:pPr algn="just">
              <a:lnSpc>
                <a:spcPct val="150000"/>
              </a:lnSpc>
            </a:pPr>
            <a:r>
              <a:rPr lang="en-US" altLang="zh-CN" sz="2000" noProof="1">
                <a:latin typeface="Times New Roman" panose="02020603050405020304" pitchFamily="18" charset="0"/>
                <a:ea typeface="宋体" panose="02010600030101010101" pitchFamily="2" charset="-122"/>
                <a:cs typeface="Times New Roman" panose="02020603050405020304" pitchFamily="18" charset="0"/>
              </a:rPr>
              <a:t>     </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Another cost of sending children to school is the opportunity cost of the loss of their</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contribution to the family income either by unpaid work at home or by their earnings. Child</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labor is an important way for families to </a:t>
            </a:r>
            <a:r>
              <a:rPr lang="en-US" altLang="zh-CN" sz="1800" b="1" noProof="1">
                <a:solidFill>
                  <a:srgbClr val="2AA2BA"/>
                </a:solidFill>
                <a:ea typeface="宋体" panose="02010600030101010101" pitchFamily="2" charset="-122"/>
              </a:rPr>
              <a:t>alleviate</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1poverty. Not all forms of child labor result</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in school </a:t>
            </a:r>
            <a:r>
              <a:rPr lang="en-US" altLang="zh-CN" sz="1800" b="1" noProof="1">
                <a:solidFill>
                  <a:srgbClr val="2AA2BA"/>
                </a:solidFill>
                <a:ea typeface="宋体" panose="02010600030101010101" pitchFamily="2" charset="-122"/>
              </a:rPr>
              <a:t>dropout</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Many children work after school hours or on holidays. However, this may</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cause them to miss classes. Even if they attend classes, children who work after school typically</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stay out late, cutting into their time for homework and sleep, making them tired during the day.</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p:txBody>
      </p:sp>
      <p:sp>
        <p:nvSpPr>
          <p:cNvPr id="38914" name="文本占位符 5"/>
          <p:cNvSpPr>
            <a:spLocks noGrp="1"/>
          </p:cNvSpPr>
          <p:nvPr>
            <p:ph type="body" sz="quarter" idx="10"/>
          </p:nvPr>
        </p:nvSpPr>
        <p:spPr>
          <a:xfrm>
            <a:off x="180975" y="85725"/>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 name="文本框 3"/>
          <p:cNvSpPr txBox="1"/>
          <p:nvPr/>
        </p:nvSpPr>
        <p:spPr>
          <a:xfrm>
            <a:off x="722313" y="4746625"/>
            <a:ext cx="10745788" cy="737235"/>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alleviate vt. 减轻，缓和</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dropout n. 辍学者，退学者category n. 种类，类别</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5" name="直接连接符 4"/>
          <p:cNvCxnSpPr/>
          <p:nvPr/>
        </p:nvCxnSpPr>
        <p:spPr>
          <a:xfrm>
            <a:off x="723900" y="474662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80975" y="615950"/>
            <a:ext cx="11988165" cy="3322955"/>
          </a:xfrm>
          <a:prstGeom prst="rect">
            <a:avLst/>
          </a:prstGeom>
          <a:noFill/>
        </p:spPr>
        <p:txBody>
          <a:bodyPr wrap="square" rtlCol="0" anchor="t">
            <a:spAutoFit/>
          </a:bodyPr>
          <a:p>
            <a:pPr algn="just">
              <a:lnSpc>
                <a:spcPct val="150000"/>
              </a:lnSpc>
            </a:pPr>
            <a:r>
              <a:rPr lang="en-US" altLang="zh-CN" sz="2000" noProof="1">
                <a:latin typeface="Times New Roman" panose="02020603050405020304" pitchFamily="18" charset="0"/>
                <a:ea typeface="宋体" panose="02010600030101010101" pitchFamily="2" charset="-122"/>
                <a:cs typeface="Times New Roman" panose="02020603050405020304" pitchFamily="18" charset="0"/>
              </a:rPr>
              <a:t>      </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Dropping out of school is very common for children from poor families. There is not one clear time of dropout, although a pattern started to emerge during focus groups and interviews. Grades 4 and 5 seem to be a breaking point; dropping out during the first three grades is much less common. This was confirmed by parents in Azerbaijan and teachers in Tajikistan. In contrast, in the school visited in Albania, teachers claimed that most dropouts take place at grades 7 and 8, and about 10 per cent of children in the school fail to graduate. Some centers in Tajikistan were attempting to teach children basic skills several years after they had dropped out. However, the effectiveness of such programs in </a:t>
            </a:r>
            <a:r>
              <a:rPr lang="en-US" altLang="zh-CN" sz="1800" b="1" noProof="1">
                <a:solidFill>
                  <a:srgbClr val="2AA2BA"/>
                </a:solidFill>
                <a:ea typeface="宋体" panose="02010600030101010101" pitchFamily="2" charset="-122"/>
              </a:rPr>
              <a:t>integrating</a:t>
            </a: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 children back into school is very questionable.</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p:txBody>
      </p:sp>
      <p:sp>
        <p:nvSpPr>
          <p:cNvPr id="38914" name="文本占位符 5"/>
          <p:cNvSpPr>
            <a:spLocks noGrp="1"/>
          </p:cNvSpPr>
          <p:nvPr>
            <p:ph type="body" sz="quarter" idx="10"/>
          </p:nvPr>
        </p:nvSpPr>
        <p:spPr>
          <a:xfrm>
            <a:off x="41910" y="85725"/>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 name="文本框 3"/>
          <p:cNvSpPr txBox="1"/>
          <p:nvPr/>
        </p:nvSpPr>
        <p:spPr>
          <a:xfrm>
            <a:off x="180658" y="5638800"/>
            <a:ext cx="10745788" cy="306705"/>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integrate vt. 使一体化，使整合</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5" name="直接连接符 4"/>
          <p:cNvCxnSpPr/>
          <p:nvPr/>
        </p:nvCxnSpPr>
        <p:spPr>
          <a:xfrm>
            <a:off x="180975" y="546036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7666990" y="3938905"/>
            <a:ext cx="4251325" cy="283591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1</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2150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3326765" cy="1106805"/>
          </a:xfrm>
          <a:prstGeom prst="rect">
            <a:avLst/>
          </a:prstGeom>
          <a:noFill/>
        </p:spPr>
        <p:txBody>
          <a:bodyPr wrap="none" rtlCol="0">
            <a:spAutoFit/>
          </a:bodyPr>
          <a:p>
            <a:pPr marR="0" defTabSz="913765" fontAlgn="auto">
              <a:spcBef>
                <a:spcPts val="0"/>
              </a:spcBef>
              <a:spcAft>
                <a:spcPts val="0"/>
              </a:spcAft>
              <a:buClrTx/>
              <a:buSzTx/>
              <a:buFontTx/>
              <a:buNone/>
              <a:defRPr/>
            </a:pPr>
            <a:r>
              <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Lead-in</a:t>
            </a:r>
            <a:endPar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3009"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0"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1"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2"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3"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4" name="文本框 8"/>
          <p:cNvSpPr txBox="1"/>
          <p:nvPr/>
        </p:nvSpPr>
        <p:spPr>
          <a:xfrm>
            <a:off x="7314883"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5"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6"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7"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3018"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Two</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115570" y="1561465"/>
            <a:ext cx="10944225" cy="3276600"/>
          </a:xfrm>
          <a:prstGeom prst="rect">
            <a:avLst/>
          </a:prstGeom>
          <a:noFill/>
        </p:spPr>
        <p:txBody>
          <a:bodyPr wrap="square" rtlCol="0" anchor="t">
            <a:spAutoFit/>
          </a:bodyPr>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Since 1989, the society in Central and Eastern European countries has changed </a:t>
            </a:r>
            <a:r>
              <a:rPr lang="en-US" altLang="zh-CN" sz="1800" b="1" noProof="1">
                <a:solidFill>
                  <a:srgbClr val="2AA2BA"/>
                </a:solidFill>
                <a:ea typeface="宋体" panose="02010600030101010101" pitchFamily="2" charset="-122"/>
                <a:cs typeface="+mn-cs"/>
              </a:rPr>
              <a:t>drastically</a:t>
            </a:r>
            <a:r>
              <a:rPr lang="zh-CN" altLang="en-US" sz="1600" noProof="1">
                <a:latin typeface="Times New Roman" panose="02020603050405020304" pitchFamily="18" charset="0"/>
                <a:ea typeface="宋体" panose="02010600030101010101" pitchFamily="2" charset="-122"/>
                <a:cs typeface="+mn-cs"/>
              </a:rPr>
              <a:t>. The following two articles are about the social protection in Central and Eastern European countries in 1994 and 1995. </a:t>
            </a:r>
            <a:endParaRPr lang="zh-CN" altLang="en-US" sz="1600" noProof="1">
              <a:latin typeface="Times New Roman" panose="02020603050405020304" pitchFamily="18" charset="0"/>
              <a:ea typeface="宋体" panose="02010600030101010101" pitchFamily="2" charset="-122"/>
              <a:cs typeface="+mn-cs"/>
            </a:endParaRPr>
          </a:p>
          <a:p>
            <a:pPr indent="457200" algn="just">
              <a:lnSpc>
                <a:spcPct val="150000"/>
              </a:lnSpc>
            </a:pPr>
            <a:r>
              <a:rPr lang="zh-CN" altLang="en-US" sz="1600" b="1" noProof="1">
                <a:latin typeface="Times New Roman" panose="02020603050405020304" pitchFamily="18" charset="0"/>
                <a:ea typeface="宋体" panose="02010600030101010101" pitchFamily="2" charset="-122"/>
                <a:cs typeface="+mn-cs"/>
              </a:rPr>
              <a:t>Year in Review in 1994</a:t>
            </a:r>
            <a:r>
              <a:rPr lang="zh-CN" altLang="en-US" sz="1600" noProof="1">
                <a:latin typeface="Times New Roman" panose="02020603050405020304" pitchFamily="18" charset="0"/>
                <a:ea typeface="宋体" panose="02010600030101010101" pitchFamily="2" charset="-122"/>
                <a:cs typeface="+mn-cs"/>
              </a:rPr>
              <a:t> </a:t>
            </a:r>
            <a:endParaRPr lang="zh-CN" altLang="en-US" sz="1600" noProof="1">
              <a:latin typeface="Times New Roman" panose="02020603050405020304" pitchFamily="18" charset="0"/>
              <a:ea typeface="宋体" panose="02010600030101010101" pitchFamily="2" charset="-122"/>
              <a:cs typeface="+mn-cs"/>
            </a:endParaRPr>
          </a:p>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Problems associated with the  transition from a centrally planned economy to a </a:t>
            </a:r>
            <a:r>
              <a:rPr lang="en-US" altLang="zh-CN" sz="1800" b="1" noProof="1">
                <a:solidFill>
                  <a:srgbClr val="2AA2BA"/>
                </a:solidFill>
                <a:ea typeface="宋体" panose="02010600030101010101" pitchFamily="2" charset="-122"/>
                <a:cs typeface="+mn-cs"/>
              </a:rPr>
              <a:t>market-oriented</a:t>
            </a:r>
            <a:r>
              <a:rPr lang="zh-CN" altLang="en-US" sz="1600" noProof="1">
                <a:latin typeface="Times New Roman" panose="02020603050405020304" pitchFamily="18" charset="0"/>
                <a:ea typeface="宋体" panose="02010600030101010101" pitchFamily="2" charset="-122"/>
                <a:cs typeface="+mn-cs"/>
              </a:rPr>
              <a:t> one led many countries to completely restructure their social security and </a:t>
            </a:r>
            <a:r>
              <a:rPr lang="en-US" altLang="zh-CN" sz="1800" b="1" noProof="1">
                <a:solidFill>
                  <a:srgbClr val="2AA2BA"/>
                </a:solidFill>
                <a:ea typeface="宋体" panose="02010600030101010101" pitchFamily="2" charset="-122"/>
                <a:cs typeface="+mn-cs"/>
              </a:rPr>
              <a:t>pension</a:t>
            </a:r>
            <a:r>
              <a:rPr lang="zh-CN" altLang="en-US" sz="1600" noProof="1">
                <a:latin typeface="Times New Roman" panose="02020603050405020304" pitchFamily="18" charset="0"/>
                <a:ea typeface="宋体" panose="02010600030101010101" pitchFamily="2" charset="-122"/>
                <a:cs typeface="+mn-cs"/>
              </a:rPr>
              <a:t> systems. Most countries adopted a three-layer system, consisting of a </a:t>
            </a:r>
            <a:r>
              <a:rPr lang="en-US" altLang="zh-CN" sz="1800" b="1" noProof="1">
                <a:solidFill>
                  <a:srgbClr val="2AA2BA"/>
                </a:solidFill>
                <a:ea typeface="宋体" panose="02010600030101010101" pitchFamily="2" charset="-122"/>
                <a:cs typeface="+mn-cs"/>
              </a:rPr>
              <a:t>means-tested</a:t>
            </a:r>
            <a:r>
              <a:rPr lang="zh-CN" altLang="en-US" sz="1600" noProof="1">
                <a:latin typeface="Times New Roman" panose="02020603050405020304" pitchFamily="18" charset="0"/>
                <a:ea typeface="宋体" panose="02010600030101010101" pitchFamily="2" charset="-122"/>
                <a:cs typeface="+mn-cs"/>
              </a:rPr>
              <a:t> </a:t>
            </a:r>
            <a:r>
              <a:rPr lang="en-US" altLang="zh-CN" sz="1800" b="1" noProof="1">
                <a:solidFill>
                  <a:srgbClr val="2AA2BA"/>
                </a:solidFill>
                <a:ea typeface="宋体" panose="02010600030101010101" pitchFamily="2" charset="-122"/>
                <a:cs typeface="+mn-cs"/>
              </a:rPr>
              <a:t>flat-rate</a:t>
            </a:r>
            <a:r>
              <a:rPr lang="zh-CN" altLang="en-US" sz="1600" noProof="1">
                <a:latin typeface="Times New Roman" panose="02020603050405020304" pitchFamily="18" charset="0"/>
                <a:ea typeface="宋体" panose="02010600030101010101" pitchFamily="2" charset="-122"/>
                <a:cs typeface="+mn-cs"/>
              </a:rPr>
              <a:t> pension, a </a:t>
            </a:r>
            <a:r>
              <a:rPr lang="en-US" altLang="zh-CN" sz="1800" b="1" noProof="1">
                <a:solidFill>
                  <a:srgbClr val="2AA2BA"/>
                </a:solidFill>
                <a:ea typeface="宋体" panose="02010600030101010101" pitchFamily="2" charset="-122"/>
                <a:cs typeface="+mn-cs"/>
              </a:rPr>
              <a:t>mandatory</a:t>
            </a:r>
            <a:r>
              <a:rPr lang="zh-CN" altLang="en-US" sz="1600" noProof="1">
                <a:latin typeface="Times New Roman" panose="02020603050405020304" pitchFamily="18" charset="0"/>
                <a:ea typeface="宋体" panose="02010600030101010101" pitchFamily="2" charset="-122"/>
                <a:cs typeface="+mn-cs"/>
              </a:rPr>
              <a:t> earnings-related pension, and an optional private (occupational)</a:t>
            </a:r>
            <a:r>
              <a:rPr lang="en-US" altLang="zh-CN" sz="1800" b="1" noProof="1">
                <a:solidFill>
                  <a:srgbClr val="2AA2BA"/>
                </a:solidFill>
                <a:ea typeface="宋体" panose="02010600030101010101" pitchFamily="2" charset="-122"/>
                <a:cs typeface="+mn-cs"/>
              </a:rPr>
              <a:t> complementary</a:t>
            </a:r>
            <a:r>
              <a:rPr lang="zh-CN" altLang="en-US" sz="1600" noProof="1">
                <a:latin typeface="Times New Roman" panose="02020603050405020304" pitchFamily="18" charset="0"/>
                <a:ea typeface="宋体" panose="02010600030101010101" pitchFamily="2" charset="-122"/>
                <a:cs typeface="+mn-cs"/>
              </a:rPr>
              <a:t> scheme. High levels of inflation and unemployment posed difficulties in implementation, but reforms were made.</a:t>
            </a:r>
            <a:endParaRPr lang="zh-CN" altLang="en-US" sz="1600" noProof="1">
              <a:latin typeface="Times New Roman" panose="02020603050405020304" pitchFamily="18" charset="0"/>
              <a:ea typeface="宋体" panose="02010600030101010101" pitchFamily="2" charset="-122"/>
              <a:cs typeface="+mn-cs"/>
            </a:endParaRPr>
          </a:p>
        </p:txBody>
      </p:sp>
      <p:sp>
        <p:nvSpPr>
          <p:cNvPr id="43020" name="文本框 3"/>
          <p:cNvSpPr txBox="1"/>
          <p:nvPr/>
        </p:nvSpPr>
        <p:spPr>
          <a:xfrm>
            <a:off x="3206750" y="1098550"/>
            <a:ext cx="629983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Social Protection in Central and Eastern Europe</a:t>
            </a:r>
            <a:endParaRPr lang="en-US" altLang="zh-CN" sz="2000" b="1">
              <a:latin typeface="Arial" panose="020B0604020202020204" pitchFamily="34" charset="0"/>
              <a:ea typeface="宋体" panose="02010600030101010101" pitchFamily="2" charset="-122"/>
            </a:endParaRPr>
          </a:p>
        </p:txBody>
      </p:sp>
      <p:sp>
        <p:nvSpPr>
          <p:cNvPr id="11" name="文本框 10"/>
          <p:cNvSpPr txBox="1"/>
          <p:nvPr/>
        </p:nvSpPr>
        <p:spPr>
          <a:xfrm>
            <a:off x="283845" y="5207635"/>
            <a:ext cx="5407025" cy="159956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drastically adv. 大大地，彻底地；激烈地</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market-oriented adj. 以市场为导向的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pension n. 养老金</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means-tested adj.（补助金等）根据收入调查结果而确定的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flat-rate adj. 固定比率的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mandatory adj. 强制的；命令的；受委托的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complementary adj. 互补的；补充的，补足的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283845" y="5088890"/>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8467725" y="4436745"/>
            <a:ext cx="3465195" cy="2370455"/>
          </a:xfrm>
          <a:prstGeom prst="rect">
            <a:avLst/>
          </a:prstGeom>
        </p:spPr>
      </p:pic>
    </p:spTree>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441450" y="911225"/>
            <a:ext cx="9309100" cy="3553460"/>
          </a:xfrm>
          <a:prstGeom prst="rect">
            <a:avLst/>
          </a:prstGeom>
          <a:noFill/>
        </p:spPr>
        <p:txBody>
          <a:bodyPr wrap="square" rtlCol="0" anchor="t">
            <a:spAutoFit/>
          </a:bodyPr>
          <a:p>
            <a:pPr algn="just">
              <a:lnSpc>
                <a:spcPct val="150000"/>
              </a:lnSpc>
            </a:pPr>
            <a:r>
              <a:rPr lang="en-US" altLang="zh-CN" sz="1600" noProof="1">
                <a:latin typeface="Times New Roman" panose="02020603050405020304" pitchFamily="18" charset="0"/>
                <a:ea typeface="宋体" panose="02010600030101010101" pitchFamily="2" charset="-122"/>
                <a:cs typeface="Times New Roman" panose="02020603050405020304" pitchFamily="18" charset="0"/>
                <a:sym typeface="+mn-ea"/>
              </a:rPr>
              <a:t>       </a:t>
            </a: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The</a:t>
            </a:r>
            <a:r>
              <a:rPr lang="en-US" altLang="zh-CN" sz="1800" b="1" noProof="1">
                <a:solidFill>
                  <a:srgbClr val="2AA2BA"/>
                </a:solidFill>
                <a:ea typeface="宋体" panose="02010600030101010101" pitchFamily="2" charset="-122"/>
                <a:sym typeface="+mn-ea"/>
              </a:rPr>
              <a:t> Czech Republic</a:t>
            </a: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 and Hungary introduced the most notable changes during 1994. In</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the Czech Republic, governmental contributions to approved private funds, including a bonus</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contribution during the first two years, provided incentives to individuals to contribute to a</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personal pension fund. </a:t>
            </a:r>
            <a:r>
              <a:rPr lang="en-US" altLang="zh-CN" sz="1800" b="1" noProof="1">
                <a:solidFill>
                  <a:srgbClr val="2AA2BA"/>
                </a:solidFill>
                <a:ea typeface="宋体" panose="02010600030101010101" pitchFamily="2" charset="-122"/>
                <a:sym typeface="+mn-ea"/>
              </a:rPr>
              <a:t>Legislation</a:t>
            </a: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 to that effect was adopted in March 1994. In Hungary, a law</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on voluntary mutual pension and savings funds took effect in January 1994. By September three</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funds had already been established.</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      Suggestions of raising the retirement age and equalizing the retirement age of men and</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women met with open </a:t>
            </a:r>
            <a:r>
              <a:rPr lang="en-US" altLang="zh-CN" sz="1800" b="1" noProof="1">
                <a:solidFill>
                  <a:srgbClr val="2AA2BA"/>
                </a:solidFill>
                <a:ea typeface="宋体" panose="02010600030101010101" pitchFamily="2" charset="-122"/>
                <a:sym typeface="+mn-ea"/>
              </a:rPr>
              <a:t>hostility</a:t>
            </a: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 in all of the countries of Central and Eastern Europe where the</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rPr>
              <a:t>issues were publicly debated.</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sym typeface="+mn-ea"/>
            </a:endParaRPr>
          </a:p>
        </p:txBody>
      </p:sp>
      <p:sp>
        <p:nvSpPr>
          <p:cNvPr id="44034" name="文本占位符 5"/>
          <p:cNvSpPr>
            <a:spLocks noGrp="1"/>
          </p:cNvSpPr>
          <p:nvPr/>
        </p:nvSpPr>
        <p:spPr>
          <a:xfrm>
            <a:off x="296863" y="236538"/>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11" name="文本框 10"/>
          <p:cNvSpPr txBox="1"/>
          <p:nvPr/>
        </p:nvSpPr>
        <p:spPr>
          <a:xfrm>
            <a:off x="1302703" y="4862195"/>
            <a:ext cx="5408613" cy="7372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Czech Republic n. 捷克共和国</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legislation n. 立法；法律，法规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hostility n. 敌意，敌对状态</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1302703" y="486219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2"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11" name="文本框 10"/>
          <p:cNvSpPr txBox="1"/>
          <p:nvPr/>
        </p:nvSpPr>
        <p:spPr>
          <a:xfrm>
            <a:off x="372745" y="3829685"/>
            <a:ext cx="5408613"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inflation n. 膨胀；通货膨胀；夸张；自命不凡</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544195" y="370967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346075" y="743903"/>
            <a:ext cx="5908675" cy="2353310"/>
          </a:xfrm>
          <a:prstGeom prst="rect">
            <a:avLst/>
          </a:prstGeom>
          <a:noFill/>
        </p:spPr>
        <p:txBody>
          <a:bodyPr wrap="square" rtlCol="0" anchor="t">
            <a:spAutoFit/>
          </a:bodyPr>
          <a:p>
            <a:pPr algn="just">
              <a:lnSpc>
                <a:spcPct val="150000"/>
              </a:lnSpc>
            </a:pPr>
            <a:r>
              <a:rPr lang="zh-CN" altLang="en-US" sz="1600" b="1" noProof="1">
                <a:latin typeface="Times New Roman" panose="02020603050405020304" pitchFamily="18" charset="0"/>
                <a:ea typeface="宋体" panose="02010600030101010101" pitchFamily="2" charset="-122"/>
                <a:cs typeface="+mn-cs"/>
              </a:rPr>
              <a:t>Year in Review in 1995</a:t>
            </a:r>
            <a:endParaRPr lang="zh-CN" altLang="en-US" sz="1600" b="1" noProof="1">
              <a:latin typeface="Times New Roman" panose="02020603050405020304" pitchFamily="18" charset="0"/>
              <a:ea typeface="宋体" panose="02010600030101010101" pitchFamily="2" charset="-122"/>
              <a:cs typeface="+mn-cs"/>
            </a:endParaRPr>
          </a:p>
          <a:p>
            <a:pPr algn="just">
              <a:lnSpc>
                <a:spcPct val="150000"/>
              </a:lnSpc>
            </a:pPr>
            <a:r>
              <a:rPr lang="zh-CN" altLang="en-US" sz="1600" noProof="1">
                <a:latin typeface="Times New Roman" panose="02020603050405020304" pitchFamily="18" charset="0"/>
                <a:ea typeface="宋体" panose="02010600030101010101" pitchFamily="2" charset="-122"/>
                <a:cs typeface="+mn-cs"/>
              </a:rPr>
              <a:t>      Countries in Central and Eastern Europe faced difficulties in implementing their social security systems owing to persistently high levels of </a:t>
            </a:r>
            <a:r>
              <a:rPr lang="en-US" altLang="zh-CN" sz="1800" b="1" noProof="1">
                <a:solidFill>
                  <a:srgbClr val="2AA2BA"/>
                </a:solidFill>
                <a:ea typeface="宋体" panose="02010600030101010101" pitchFamily="2" charset="-122"/>
                <a:cs typeface="+mn-cs"/>
              </a:rPr>
              <a:t>inflation</a:t>
            </a:r>
            <a:r>
              <a:rPr lang="zh-CN" altLang="en-US" sz="1600" noProof="1">
                <a:latin typeface="Times New Roman" panose="02020603050405020304" pitchFamily="18" charset="0"/>
                <a:ea typeface="宋体" panose="02010600030101010101" pitchFamily="2" charset="-122"/>
                <a:cs typeface="+mn-cs"/>
              </a:rPr>
              <a:t> and unemployment. Governments made efforts, however, to maintain minimum standards of living and to continue</a:t>
            </a:r>
            <a:endParaRPr lang="zh-CN" altLang="en-US" sz="1600" noProof="1">
              <a:latin typeface="Times New Roman" panose="02020603050405020304" pitchFamily="18" charset="0"/>
              <a:ea typeface="宋体" panose="02010600030101010101" pitchFamily="2" charset="-122"/>
              <a:cs typeface="+mn-cs"/>
            </a:endParaRPr>
          </a:p>
          <a:p>
            <a:pPr algn="just">
              <a:lnSpc>
                <a:spcPct val="150000"/>
              </a:lnSpc>
            </a:pPr>
            <a:r>
              <a:rPr lang="zh-CN" altLang="en-US" sz="1600" noProof="1">
                <a:latin typeface="Times New Roman" panose="02020603050405020304" pitchFamily="18" charset="0"/>
                <a:ea typeface="宋体" panose="02010600030101010101" pitchFamily="2" charset="-122"/>
                <a:cs typeface="+mn-cs"/>
              </a:rPr>
              <a:t>the payment of benefits.</a:t>
            </a:r>
            <a:endParaRPr lang="zh-CN" altLang="en-US" sz="1600" noProof="1">
              <a:latin typeface="Times New Roman" panose="02020603050405020304" pitchFamily="18" charset="0"/>
              <a:ea typeface="宋体" panose="02010600030101010101" pitchFamily="2" charset="-122"/>
              <a:cs typeface="+mn-cs"/>
            </a:endParaRPr>
          </a:p>
        </p:txBody>
      </p:sp>
      <p:pic>
        <p:nvPicPr>
          <p:cNvPr id="2" name="图片 1"/>
          <p:cNvPicPr>
            <a:picLocks noChangeAspect="1"/>
          </p:cNvPicPr>
          <p:nvPr/>
        </p:nvPicPr>
        <p:blipFill>
          <a:blip r:embed="rId1"/>
          <a:stretch>
            <a:fillRect/>
          </a:stretch>
        </p:blipFill>
        <p:spPr>
          <a:xfrm>
            <a:off x="6567805" y="2284095"/>
            <a:ext cx="4913630" cy="339788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1" name="文本框 2"/>
          <p:cNvSpPr txBox="1"/>
          <p:nvPr/>
        </p:nvSpPr>
        <p:spPr>
          <a:xfrm>
            <a:off x="326390" y="497205"/>
            <a:ext cx="10887075" cy="3692525"/>
          </a:xfrm>
          <a:prstGeom prst="rect">
            <a:avLst/>
          </a:prstGeom>
          <a:noFill/>
          <a:ln w="9525">
            <a:noFill/>
          </a:ln>
        </p:spPr>
        <p:txBody>
          <a:bodyPr wrap="square" anchor="t">
            <a:spAutoFit/>
          </a:bodyPr>
          <a:p>
            <a:pPr indent="457200" algn="just">
              <a:lnSpc>
                <a:spcPct val="150000"/>
              </a:lnSpc>
            </a:pPr>
            <a:r>
              <a:rPr lang="zh-CN" altLang="en-US" sz="1600">
                <a:latin typeface="Times New Roman" panose="02020603050405020304" pitchFamily="18" charset="0"/>
                <a:ea typeface="宋体" panose="02010600030101010101" pitchFamily="2" charset="-122"/>
                <a:sym typeface="宋体" panose="02010600030101010101" pitchFamily="2" charset="-122"/>
              </a:rPr>
              <a:t>In Russia, minimum wages and pensions were more than doubled, while </a:t>
            </a:r>
            <a:r>
              <a:rPr lang="en-US" altLang="zh-CN" sz="1800" b="1">
                <a:solidFill>
                  <a:srgbClr val="2AA2BA"/>
                </a:solidFill>
                <a:ea typeface="宋体" panose="02010600030101010101" pitchFamily="2" charset="-122"/>
                <a:sym typeface="宋体" panose="02010600030101010101" pitchFamily="2" charset="-122"/>
              </a:rPr>
              <a:t>Lithuania</a:t>
            </a:r>
            <a:r>
              <a:rPr lang="zh-CN" altLang="en-US" sz="1600">
                <a:latin typeface="Times New Roman" panose="02020603050405020304" pitchFamily="18" charset="0"/>
                <a:ea typeface="宋体" panose="02010600030101010101" pitchFamily="2" charset="-122"/>
                <a:sym typeface="宋体" panose="02010600030101010101" pitchFamily="2" charset="-122"/>
              </a:rPr>
              <a:t> launched a program granting special income support to families in need. After the approval in May of an </a:t>
            </a:r>
            <a:r>
              <a:rPr lang="en-US" altLang="zh-CN" sz="1800" b="1">
                <a:solidFill>
                  <a:srgbClr val="2AA2BA"/>
                </a:solidFill>
                <a:ea typeface="宋体" panose="02010600030101010101" pitchFamily="2" charset="-122"/>
                <a:sym typeface="宋体" panose="02010600030101010101" pitchFamily="2" charset="-122"/>
              </a:rPr>
              <a:t>austerity</a:t>
            </a:r>
            <a:r>
              <a:rPr lang="zh-CN" altLang="en-US" sz="1600">
                <a:latin typeface="Times New Roman" panose="02020603050405020304" pitchFamily="18" charset="0"/>
                <a:ea typeface="宋体" panose="02010600030101010101" pitchFamily="2" charset="-122"/>
                <a:sym typeface="宋体" panose="02010600030101010101" pitchFamily="2" charset="-122"/>
              </a:rPr>
              <a:t> package in Hungary, the government planned to reduce </a:t>
            </a:r>
            <a:r>
              <a:rPr lang="en-US" altLang="zh-CN" sz="1800" b="1">
                <a:solidFill>
                  <a:srgbClr val="2AA2BA"/>
                </a:solidFill>
                <a:ea typeface="宋体" panose="02010600030101010101" pitchFamily="2" charset="-122"/>
                <a:sym typeface="宋体" panose="02010600030101010101" pitchFamily="2" charset="-122"/>
              </a:rPr>
              <a:t>allowances</a:t>
            </a:r>
            <a:r>
              <a:rPr lang="zh-CN" altLang="en-US" sz="1600">
                <a:latin typeface="Times New Roman" panose="02020603050405020304" pitchFamily="18" charset="0"/>
                <a:ea typeface="宋体" panose="02010600030101010101" pitchFamily="2" charset="-122"/>
                <a:sym typeface="宋体" panose="02010600030101010101" pitchFamily="2" charset="-122"/>
              </a:rPr>
              <a:t> for child care, </a:t>
            </a:r>
            <a:r>
              <a:rPr lang="en-US" altLang="zh-CN" sz="1800" b="1">
                <a:solidFill>
                  <a:srgbClr val="2AA2BA"/>
                </a:solidFill>
                <a:ea typeface="宋体" panose="02010600030101010101" pitchFamily="2" charset="-122"/>
                <a:sym typeface="宋体" panose="02010600030101010101" pitchFamily="2" charset="-122"/>
              </a:rPr>
              <a:t>maternity leave</a:t>
            </a:r>
            <a:r>
              <a:rPr lang="zh-CN" altLang="en-US" sz="1600">
                <a:latin typeface="Times New Roman" panose="02020603050405020304" pitchFamily="18" charset="0"/>
                <a:ea typeface="宋体" panose="02010600030101010101" pitchFamily="2" charset="-122"/>
                <a:sym typeface="宋体" panose="02010600030101010101" pitchFamily="2" charset="-122"/>
              </a:rPr>
              <a:t>, and families as of July 1, 1995. The Constitutional Court decided against these cuts, ruling that those concerned would not have enough time to prepare for the changes and that the protection of families, mothers, and children was guaranteed under the constitution. </a:t>
            </a:r>
            <a:r>
              <a:rPr lang="en-US" altLang="zh-CN" sz="1800" b="1">
                <a:solidFill>
                  <a:srgbClr val="2AA2BA"/>
                </a:solidFill>
                <a:ea typeface="宋体" panose="02010600030101010101" pitchFamily="2" charset="-122"/>
                <a:sym typeface="宋体" panose="02010600030101010101" pitchFamily="2" charset="-122"/>
              </a:rPr>
              <a:t>The Ministry of Social Affairs</a:t>
            </a:r>
            <a:r>
              <a:rPr lang="zh-CN" altLang="en-US" sz="1600">
                <a:latin typeface="Times New Roman" panose="02020603050405020304" pitchFamily="18" charset="0"/>
                <a:ea typeface="宋体" panose="02010600030101010101" pitchFamily="2" charset="-122"/>
                <a:sym typeface="宋体" panose="02010600030101010101" pitchFamily="2" charset="-122"/>
              </a:rPr>
              <a:t> of </a:t>
            </a:r>
            <a:r>
              <a:rPr lang="en-US" altLang="zh-CN" sz="1800" b="1">
                <a:solidFill>
                  <a:srgbClr val="2AA2BA"/>
                </a:solidFill>
                <a:ea typeface="宋体" panose="02010600030101010101" pitchFamily="2" charset="-122"/>
                <a:sym typeface="宋体" panose="02010600030101010101" pitchFamily="2" charset="-122"/>
              </a:rPr>
              <a:t>Estonia</a:t>
            </a:r>
            <a:r>
              <a:rPr lang="zh-CN" altLang="en-US" sz="1600">
                <a:latin typeface="Times New Roman" panose="02020603050405020304" pitchFamily="18" charset="0"/>
                <a:ea typeface="宋体" panose="02010600030101010101" pitchFamily="2" charset="-122"/>
                <a:sym typeface="宋体" panose="02010600030101010101" pitchFamily="2" charset="-122"/>
              </a:rPr>
              <a:t> was preparing a new law that would introduce a supplementary earnings-related pension. Attempts were made in </a:t>
            </a:r>
            <a:r>
              <a:rPr lang="en-US" altLang="zh-CN" sz="1800" b="1">
                <a:solidFill>
                  <a:srgbClr val="2AA2BA"/>
                </a:solidFill>
                <a:ea typeface="宋体" panose="02010600030101010101" pitchFamily="2" charset="-122"/>
                <a:sym typeface="宋体" panose="02010600030101010101" pitchFamily="2" charset="-122"/>
              </a:rPr>
              <a:t>Bulgaria</a:t>
            </a:r>
            <a:r>
              <a:rPr lang="zh-CN" altLang="en-US" sz="1600">
                <a:latin typeface="Times New Roman" panose="02020603050405020304" pitchFamily="18" charset="0"/>
                <a:ea typeface="宋体" panose="02010600030101010101" pitchFamily="2" charset="-122"/>
                <a:sym typeface="宋体" panose="02010600030101010101" pitchFamily="2" charset="-122"/>
              </a:rPr>
              <a:t> to combat long-term unemployment with the introduction of a national part-time employment program that would encourage employers to hire the unemployed on a short-term, part-time basis. </a:t>
            </a:r>
            <a:r>
              <a:rPr lang="en-US" altLang="zh-CN" sz="1800" b="1">
                <a:solidFill>
                  <a:srgbClr val="2AA2BA"/>
                </a:solidFill>
                <a:ea typeface="宋体" panose="02010600030101010101" pitchFamily="2" charset="-122"/>
                <a:sym typeface="宋体" panose="02010600030101010101" pitchFamily="2" charset="-122"/>
              </a:rPr>
              <a:t>Romania</a:t>
            </a:r>
            <a:r>
              <a:rPr lang="zh-CN" altLang="en-US" sz="1600">
                <a:latin typeface="Times New Roman" panose="02020603050405020304" pitchFamily="18" charset="0"/>
                <a:ea typeface="宋体" panose="02010600030101010101" pitchFamily="2" charset="-122"/>
                <a:sym typeface="宋体" panose="02010600030101010101" pitchFamily="2" charset="-122"/>
              </a:rPr>
              <a:t> sought to reduce its unemployment problem by offering early retirement.</a:t>
            </a:r>
            <a:endParaRPr lang="zh-CN" altLang="en-US" sz="1600">
              <a:latin typeface="Times New Roman" panose="02020603050405020304" pitchFamily="18" charset="0"/>
              <a:ea typeface="宋体" panose="02010600030101010101" pitchFamily="2" charset="-122"/>
              <a:sym typeface="宋体" panose="02010600030101010101" pitchFamily="2" charset="-122"/>
            </a:endParaRPr>
          </a:p>
        </p:txBody>
      </p:sp>
      <p:sp>
        <p:nvSpPr>
          <p:cNvPr id="46082"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11" name="文本框 10"/>
          <p:cNvSpPr txBox="1"/>
          <p:nvPr/>
        </p:nvSpPr>
        <p:spPr>
          <a:xfrm>
            <a:off x="180975" y="4373880"/>
            <a:ext cx="5408613" cy="181483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Lithuania n. 立陶宛</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austerity n. 严厉；简朴，朴素；节衣缩食；苦行</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allowances n. 津贴，补贴，零用钱</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maternity leave n. 产假</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the Ministry of Social Affairs 社会事务部</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Estonia n. 爱沙尼亚</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Bulgaria n. 保加利亚</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Romania n. 罗马尼亚</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180975" y="437388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13"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7114"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Three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47115" name="文本框 2"/>
          <p:cNvSpPr txBox="1"/>
          <p:nvPr/>
        </p:nvSpPr>
        <p:spPr>
          <a:xfrm>
            <a:off x="441325" y="1952625"/>
            <a:ext cx="5256530" cy="3230245"/>
          </a:xfrm>
          <a:prstGeom prst="rect">
            <a:avLst/>
          </a:prstGeom>
          <a:noFill/>
          <a:ln w="9525">
            <a:noFill/>
          </a:ln>
        </p:spPr>
        <p:txBody>
          <a:bodyPr wrap="square" anchor="t">
            <a:spAutoFit/>
          </a:bodyPr>
          <a:p>
            <a:pPr indent="457200" algn="just">
              <a:lnSpc>
                <a:spcPct val="150000"/>
              </a:lnSpc>
            </a:pPr>
            <a:r>
              <a:rPr lang="zh-CN" altLang="en-US" sz="1600">
                <a:latin typeface="Times New Roman" panose="02020603050405020304" pitchFamily="18" charset="0"/>
                <a:ea typeface="宋体" panose="02010600030101010101" pitchFamily="2" charset="-122"/>
                <a:cs typeface="Times New Roman" panose="02020603050405020304" pitchFamily="18" charset="0"/>
              </a:rPr>
              <a:t>The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Romani</a:t>
            </a:r>
            <a:r>
              <a:rPr lang="zh-CN" altLang="en-US" sz="1600">
                <a:latin typeface="Times New Roman" panose="02020603050405020304" pitchFamily="18" charset="0"/>
                <a:ea typeface="宋体" panose="02010600030101010101" pitchFamily="2" charset="-122"/>
                <a:cs typeface="Times New Roman" panose="02020603050405020304" pitchFamily="18" charset="0"/>
              </a:rPr>
              <a:t>, or Roma, are a traditionally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nomadic ethnic</a:t>
            </a:r>
            <a:r>
              <a:rPr lang="zh-CN" altLang="en-US" sz="1600">
                <a:latin typeface="Times New Roman" panose="02020603050405020304" pitchFamily="18" charset="0"/>
                <a:ea typeface="宋体" panose="02010600030101010101" pitchFamily="2" charset="-122"/>
                <a:cs typeface="Times New Roman" panose="02020603050405020304" pitchFamily="18" charset="0"/>
              </a:rPr>
              <a:t> group, living mostly in Europe and the Americas and originating from the northern regions of the Indian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subcontinent</a:t>
            </a:r>
            <a:r>
              <a:rPr lang="zh-CN" altLang="en-US" sz="1600">
                <a:latin typeface="Times New Roman" panose="02020603050405020304" pitchFamily="18" charset="0"/>
                <a:ea typeface="宋体" panose="02010600030101010101" pitchFamily="2" charset="-122"/>
                <a:cs typeface="Times New Roman" panose="02020603050405020304" pitchFamily="18" charset="0"/>
              </a:rPr>
              <a:t>. The Romani are widely known among English-speaking people as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Gypsies</a:t>
            </a:r>
            <a:r>
              <a:rPr lang="zh-CN" altLang="en-US" sz="1600">
                <a:latin typeface="Times New Roman" panose="02020603050405020304" pitchFamily="18" charset="0"/>
                <a:ea typeface="宋体" panose="02010600030101010101" pitchFamily="2" charset="-122"/>
                <a:cs typeface="Times New Roman" panose="02020603050405020304" pitchFamily="18" charset="0"/>
              </a:rPr>
              <a:t>”, which somepeople consider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pejorative</a:t>
            </a:r>
            <a:r>
              <a:rPr lang="zh-CN" altLang="en-US" sz="1600">
                <a:latin typeface="Times New Roman" panose="02020603050405020304" pitchFamily="18" charset="0"/>
                <a:ea typeface="宋体" panose="02010600030101010101" pitchFamily="2" charset="-122"/>
                <a:cs typeface="Times New Roman" panose="02020603050405020304" pitchFamily="18" charset="0"/>
              </a:rPr>
              <a:t> due to its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connotations</a:t>
            </a:r>
            <a:r>
              <a:rPr lang="zh-CN" altLang="en-US" sz="1600">
                <a:latin typeface="Times New Roman" panose="02020603050405020304" pitchFamily="18" charset="0"/>
                <a:ea typeface="宋体" panose="02010600030101010101" pitchFamily="2" charset="-122"/>
                <a:cs typeface="Times New Roman" panose="02020603050405020304" pitchFamily="18" charset="0"/>
              </a:rPr>
              <a:t> of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illegality</a:t>
            </a:r>
            <a:r>
              <a:rPr lang="zh-CN" altLang="en-US" sz="1600">
                <a:latin typeface="Times New Roman" panose="02020603050405020304" pitchFamily="18" charset="0"/>
                <a:ea typeface="宋体" panose="02010600030101010101" pitchFamily="2" charset="-122"/>
                <a:cs typeface="Times New Roman" panose="02020603050405020304" pitchFamily="18" charset="0"/>
              </a:rPr>
              <a:t> and irregularity.</a:t>
            </a:r>
            <a:endParaRPr lang="zh-CN" altLang="en-US" sz="1600">
              <a:latin typeface="Times New Roman" panose="02020603050405020304" pitchFamily="18" charset="0"/>
              <a:ea typeface="宋体" panose="02010600030101010101" pitchFamily="2" charset="-122"/>
              <a:cs typeface="Times New Roman" panose="02020603050405020304" pitchFamily="18" charset="0"/>
            </a:endParaRPr>
          </a:p>
        </p:txBody>
      </p:sp>
      <p:sp>
        <p:nvSpPr>
          <p:cNvPr id="47116" name="文本框 3"/>
          <p:cNvSpPr txBox="1"/>
          <p:nvPr/>
        </p:nvSpPr>
        <p:spPr>
          <a:xfrm>
            <a:off x="4233863" y="1381125"/>
            <a:ext cx="372427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Romani People</a:t>
            </a:r>
            <a:endParaRPr lang="en-US" altLang="zh-CN" sz="2000" b="1">
              <a:latin typeface="Arial" panose="020B0604020202020204" pitchFamily="34" charset="0"/>
              <a:ea typeface="宋体" panose="02010600030101010101" pitchFamily="2" charset="-122"/>
            </a:endParaRPr>
          </a:p>
        </p:txBody>
      </p:sp>
      <p:sp>
        <p:nvSpPr>
          <p:cNvPr id="11" name="文本框 10"/>
          <p:cNvSpPr txBox="1"/>
          <p:nvPr/>
        </p:nvSpPr>
        <p:spPr>
          <a:xfrm>
            <a:off x="345440" y="5162233"/>
            <a:ext cx="5407025" cy="159956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Romani n. 罗姆人；吉普赛人</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nomadic ethnic 游牧民族</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subcontinent n. 次大陆</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Gypsy n. 吉普赛人</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pejorative adj. 轻蔑的，贬损的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connotation n. 含义；隐含意义；言外之意</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illegality n. 违法，不法行为</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441325" y="5162233"/>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7513955" y="1381125"/>
            <a:ext cx="4564380" cy="5354955"/>
          </a:xfrm>
          <a:prstGeom prst="rect">
            <a:avLst/>
          </a:prstGeom>
        </p:spPr>
      </p:pic>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180975" y="1490345"/>
            <a:ext cx="6613525" cy="3230245"/>
          </a:xfrm>
          <a:prstGeom prst="rect">
            <a:avLst/>
          </a:prstGeom>
          <a:noFill/>
        </p:spPr>
        <p:txBody>
          <a:bodyPr wrap="square" rtlCol="0" anchor="t">
            <a:spAutoFit/>
          </a:bodyPr>
          <a:p>
            <a:pPr algn="just">
              <a:lnSpc>
                <a:spcPct val="150000"/>
              </a:lnSpc>
            </a:pPr>
            <a:r>
              <a:rPr lang="zh-CN" altLang="en-US" sz="1600" noProof="1">
                <a:latin typeface="Times New Roman" panose="02020603050405020304" pitchFamily="18" charset="0"/>
                <a:ea typeface="宋体" panose="02010600030101010101" pitchFamily="2" charset="-122"/>
                <a:cs typeface="Times New Roman" panose="02020603050405020304" pitchFamily="18" charset="0"/>
              </a:rPr>
              <a:t>Romani are dispersed, with their concentrated populations in Europe —</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1600" noProof="1">
                <a:latin typeface="Times New Roman" panose="02020603050405020304" pitchFamily="18" charset="0"/>
                <a:ea typeface="宋体" panose="02010600030101010101" pitchFamily="2" charset="-122"/>
                <a:cs typeface="Times New Roman" panose="02020603050405020304" pitchFamily="18" charset="0"/>
              </a:rPr>
              <a:t>especially Central, Eastern and Southern Europe including Turkey, Spain and</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lang="zh-CN" altLang="en-US" sz="1600" noProof="1">
                <a:latin typeface="Times New Roman" panose="02020603050405020304" pitchFamily="18" charset="0"/>
                <a:ea typeface="宋体" panose="02010600030101010101" pitchFamily="2" charset="-122"/>
                <a:cs typeface="Times New Roman" panose="02020603050405020304" pitchFamily="18" charset="0"/>
              </a:rPr>
              <a:t>Southern France. Since the 19th century, some Romani have also </a:t>
            </a:r>
            <a:r>
              <a:rPr lang="en-US" altLang="zh-CN" sz="20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migrated</a:t>
            </a:r>
            <a:r>
              <a:rPr lang="zh-CN" altLang="en-US" sz="1600" noProof="1">
                <a:latin typeface="Times New Roman" panose="02020603050405020304" pitchFamily="18" charset="0"/>
                <a:ea typeface="宋体" panose="02010600030101010101" pitchFamily="2" charset="-122"/>
                <a:cs typeface="Times New Roman" panose="02020603050405020304" pitchFamily="18" charset="0"/>
              </a:rPr>
              <a:t> to the Americas. There are an estimated one million Roma in the United States; and 800,000 in Brazil, most of whose ancestors </a:t>
            </a:r>
            <a:r>
              <a:rPr lang="en-US" altLang="zh-CN" sz="20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emigrated</a:t>
            </a:r>
            <a:r>
              <a:rPr lang="zh-CN" altLang="en-US" sz="1600" noProof="1">
                <a:latin typeface="Times New Roman" panose="02020603050405020304" pitchFamily="18" charset="0"/>
                <a:ea typeface="宋体" panose="02010600030101010101" pitchFamily="2" charset="-122"/>
                <a:cs typeface="Times New Roman" panose="02020603050405020304" pitchFamily="18" charset="0"/>
              </a:rPr>
              <a:t> in the 19th century from Eastern Europe. Brazil also includes some Romani. Since the late 19th century, Romani have also moved to other countries in South America and to Canada.</a:t>
            </a:r>
            <a:endParaRPr lang="zh-CN" altLang="en-US" sz="1600" noProof="1">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10" name="直接连接符 9"/>
          <p:cNvCxnSpPr/>
          <p:nvPr/>
        </p:nvCxnSpPr>
        <p:spPr>
          <a:xfrm>
            <a:off x="321310" y="5120323"/>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76860" y="5239068"/>
            <a:ext cx="5408613"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migrate v. 迁移，移往</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emigrate v. 移居国外</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pic>
        <p:nvPicPr>
          <p:cNvPr id="2" name="图片 1"/>
          <p:cNvPicPr>
            <a:picLocks noChangeAspect="1"/>
          </p:cNvPicPr>
          <p:nvPr/>
        </p:nvPicPr>
        <p:blipFill>
          <a:blip r:embed="rId1"/>
          <a:stretch>
            <a:fillRect/>
          </a:stretch>
        </p:blipFill>
        <p:spPr>
          <a:xfrm>
            <a:off x="7134225" y="3221355"/>
            <a:ext cx="4983480" cy="3329305"/>
          </a:xfrm>
          <a:prstGeom prst="rect">
            <a:avLst/>
          </a:prstGeom>
        </p:spPr>
      </p:pic>
    </p:spTree>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49154" name="文本框 2"/>
          <p:cNvSpPr txBox="1"/>
          <p:nvPr/>
        </p:nvSpPr>
        <p:spPr>
          <a:xfrm>
            <a:off x="650875" y="922020"/>
            <a:ext cx="9730740" cy="3599815"/>
          </a:xfrm>
          <a:prstGeom prst="rect">
            <a:avLst/>
          </a:prstGeom>
          <a:noFill/>
          <a:ln w="9525">
            <a:noFill/>
          </a:ln>
        </p:spPr>
        <p:txBody>
          <a:bodyPr wrap="square" anchor="t">
            <a:spAutoFit/>
          </a:bodyPr>
          <a:p>
            <a:pPr indent="457200" algn="just">
              <a:lnSpc>
                <a:spcPct val="150000"/>
              </a:lnSpc>
            </a:pPr>
            <a:r>
              <a:rPr sz="1600">
                <a:latin typeface="Times New Roman" panose="02020603050405020304" pitchFamily="18" charset="0"/>
                <a:ea typeface="宋体" panose="02010600030101010101" pitchFamily="2" charset="-122"/>
              </a:rPr>
              <a:t>The traditional Romani place a high value on the extended family.</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 Virginity</a:t>
            </a:r>
            <a:r>
              <a:rPr sz="1600">
                <a:latin typeface="Times New Roman" panose="02020603050405020304" pitchFamily="18" charset="0"/>
                <a:ea typeface="宋体" panose="02010600030101010101" pitchFamily="2" charset="-122"/>
              </a:rPr>
              <a:t> is essential in unmarried women. Both men and women often marry young; there has been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controversy</a:t>
            </a:r>
            <a:r>
              <a:rPr sz="1600">
                <a:latin typeface="Times New Roman" panose="02020603050405020304" pitchFamily="18" charset="0"/>
                <a:ea typeface="宋体" panose="02010600030101010101" pitchFamily="2" charset="-122"/>
              </a:rPr>
              <a:t> in several countries over the Romani practice of child marriage. Romani law establishes that the man’s family must pay the bride-price to the bride’s parents, but only traditional families still follow this rule.</a:t>
            </a:r>
            <a:endParaRPr sz="1600">
              <a:latin typeface="Times New Roman" panose="02020603050405020304" pitchFamily="18" charset="0"/>
              <a:ea typeface="宋体" panose="02010600030101010101" pitchFamily="2" charset="-122"/>
            </a:endParaRPr>
          </a:p>
          <a:p>
            <a:pPr indent="457200" algn="just">
              <a:lnSpc>
                <a:spcPct val="150000"/>
              </a:lnSpc>
            </a:pPr>
            <a:endParaRPr sz="1600">
              <a:latin typeface="Times New Roman" panose="02020603050405020304" pitchFamily="18" charset="0"/>
              <a:ea typeface="宋体" panose="02010600030101010101" pitchFamily="2" charset="-122"/>
            </a:endParaRPr>
          </a:p>
          <a:p>
            <a:pPr indent="457200" algn="just">
              <a:lnSpc>
                <a:spcPct val="150000"/>
              </a:lnSpc>
            </a:pPr>
            <a:r>
              <a:rPr sz="1600">
                <a:latin typeface="Times New Roman" panose="02020603050405020304" pitchFamily="18" charset="0"/>
                <a:ea typeface="宋体" panose="02010600030101010101" pitchFamily="2" charset="-122"/>
              </a:rPr>
              <a:t>Once married, the woman joins the husband’s family, where her main job is to tend to her husband’s and her children’s needs, as well as to take care of her in-laws. The power structure in the traditional Romani household has at its top the oldest man or grandfather, and men in general have more authority than women. Women gain respect and authority as they get older. Young wives begin gaining authority once they have children.</a:t>
            </a:r>
            <a:endParaRPr sz="1600">
              <a:latin typeface="Times New Roman" panose="02020603050405020304" pitchFamily="18" charset="0"/>
              <a:ea typeface="宋体" panose="02010600030101010101" pitchFamily="2" charset="-122"/>
            </a:endParaRPr>
          </a:p>
        </p:txBody>
      </p:sp>
      <p:sp>
        <p:nvSpPr>
          <p:cNvPr id="11" name="文本框 10"/>
          <p:cNvSpPr txBox="1"/>
          <p:nvPr/>
        </p:nvSpPr>
        <p:spPr>
          <a:xfrm>
            <a:off x="650875" y="5368290"/>
            <a:ext cx="540702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virginity n. 童贞；纯洁</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controversy n. 公开辩论；论战</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650875" y="5070475"/>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49154" name="文本框 2"/>
          <p:cNvSpPr txBox="1"/>
          <p:nvPr/>
        </p:nvSpPr>
        <p:spPr>
          <a:xfrm>
            <a:off x="180975" y="558165"/>
            <a:ext cx="10879455" cy="4523105"/>
          </a:xfrm>
          <a:prstGeom prst="rect">
            <a:avLst/>
          </a:prstGeom>
          <a:noFill/>
          <a:ln w="9525">
            <a:noFill/>
          </a:ln>
        </p:spPr>
        <p:txBody>
          <a:bodyPr wrap="square" anchor="t">
            <a:spAutoFit/>
          </a:bodyPr>
          <a:p>
            <a:pPr indent="457200" algn="just">
              <a:lnSpc>
                <a:spcPct val="150000"/>
              </a:lnSpc>
            </a:pPr>
            <a:r>
              <a:rPr lang="en-US">
                <a:latin typeface="Times New Roman" panose="02020603050405020304" pitchFamily="18" charset="0"/>
                <a:ea typeface="宋体" panose="02010600030101010101" pitchFamily="2" charset="-122"/>
              </a:rPr>
              <a:t>      </a:t>
            </a:r>
            <a:r>
              <a:rPr>
                <a:latin typeface="Times New Roman" panose="02020603050405020304" pitchFamily="18" charset="0"/>
                <a:ea typeface="宋体" panose="02010600030101010101" pitchFamily="2" charset="-122"/>
              </a:rPr>
              <a:t>Romani social behavior is strictly regulated by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Hindu </a:t>
            </a:r>
            <a:r>
              <a:rPr>
                <a:latin typeface="Times New Roman" panose="02020603050405020304" pitchFamily="18" charset="0"/>
                <a:ea typeface="宋体" panose="02010600030101010101" pitchFamily="2" charset="-122"/>
              </a:rPr>
              <a:t>purity laws, still respected by most Roma. This regulation affects many aspects of life, and is applied to actions, people and things: parts of the human body are considered impure: the</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 genital</a:t>
            </a:r>
            <a:r>
              <a:rPr>
                <a:latin typeface="Times New Roman" panose="02020603050405020304" pitchFamily="18" charset="0"/>
                <a:ea typeface="宋体" panose="02010600030101010101" pitchFamily="2" charset="-122"/>
              </a:rPr>
              <a:t> organs, as well as the rest of the lower body. Clothes for the lower body, as well as the clothes of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menstruating</a:t>
            </a:r>
            <a:r>
              <a:rPr>
                <a:latin typeface="Times New Roman" panose="02020603050405020304" pitchFamily="18" charset="0"/>
                <a:ea typeface="宋体" panose="02010600030101010101" pitchFamily="2" charset="-122"/>
              </a:rPr>
              <a:t> women, are washed separately. Items used for eating are also washed in a different place. Childbirth is considered impure, and must occur outside the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dwelling</a:t>
            </a:r>
            <a:r>
              <a:rPr>
                <a:latin typeface="Times New Roman" panose="02020603050405020304" pitchFamily="18" charset="0"/>
                <a:ea typeface="宋体" panose="02010600030101010101" pitchFamily="2" charset="-122"/>
              </a:rPr>
              <a:t> place. The mother is considered impure for forty days after giving birth.</a:t>
            </a:r>
            <a:endParaRPr>
              <a:latin typeface="Times New Roman" panose="02020603050405020304" pitchFamily="18" charset="0"/>
              <a:ea typeface="宋体" panose="02010600030101010101" pitchFamily="2" charset="-122"/>
            </a:endParaRPr>
          </a:p>
          <a:p>
            <a:pPr indent="457200" algn="just">
              <a:lnSpc>
                <a:spcPct val="150000"/>
              </a:lnSpc>
            </a:pPr>
            <a:r>
              <a:rPr>
                <a:latin typeface="Times New Roman" panose="02020603050405020304" pitchFamily="18" charset="0"/>
                <a:ea typeface="宋体" panose="02010600030101010101" pitchFamily="2" charset="-122"/>
              </a:rPr>
              <a:t>      Death is considered impure, and affects the whole family of the dead, who remain impure for a period of time. In contrast to the practice of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cremating</a:t>
            </a:r>
            <a:r>
              <a:rPr>
                <a:latin typeface="Times New Roman" panose="02020603050405020304" pitchFamily="18" charset="0"/>
                <a:ea typeface="宋体" panose="02010600030101010101" pitchFamily="2" charset="-122"/>
              </a:rPr>
              <a:t> the dead, Romani dead must be buried. Some animals are also considered impure, for instance cats, because they lick their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hindquarters</a:t>
            </a:r>
            <a:r>
              <a:rPr>
                <a:latin typeface="Times New Roman" panose="02020603050405020304" pitchFamily="18" charset="0"/>
                <a:ea typeface="宋体" panose="02010600030101010101" pitchFamily="2" charset="-122"/>
              </a:rPr>
              <a:t>. Horses, in contrast, are not considered impure because they cannot do so.</a:t>
            </a:r>
            <a:endParaRPr>
              <a:latin typeface="Times New Roman" panose="02020603050405020304" pitchFamily="18" charset="0"/>
              <a:ea typeface="宋体" panose="02010600030101010101" pitchFamily="2" charset="-122"/>
            </a:endParaRPr>
          </a:p>
        </p:txBody>
      </p:sp>
      <p:sp>
        <p:nvSpPr>
          <p:cNvPr id="11" name="文本框 10"/>
          <p:cNvSpPr txBox="1"/>
          <p:nvPr/>
        </p:nvSpPr>
        <p:spPr>
          <a:xfrm>
            <a:off x="650875" y="5219700"/>
            <a:ext cx="5407025" cy="138366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Hindu adj. 印度教的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genital adj. 生殖的，生殖器的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menstruate v. 行经，月经来潮</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dwelling n. 住处，处所</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cremate v. 火葬，火化</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hindquarter n. 后腿及臀部</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650875" y="5219700"/>
            <a:ext cx="260223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文本占位符 5"/>
          <p:cNvSpPr>
            <a:spLocks noGrp="1"/>
          </p:cNvSpPr>
          <p:nvPr/>
        </p:nvSpPr>
        <p:spPr>
          <a:xfrm>
            <a:off x="238125" y="252413"/>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50178" name="文本框 7"/>
          <p:cNvSpPr txBox="1"/>
          <p:nvPr/>
        </p:nvSpPr>
        <p:spPr>
          <a:xfrm>
            <a:off x="238125" y="661988"/>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Four</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50179" name="文本框 2"/>
          <p:cNvSpPr txBox="1"/>
          <p:nvPr/>
        </p:nvSpPr>
        <p:spPr>
          <a:xfrm>
            <a:off x="238125" y="1649730"/>
            <a:ext cx="11166475" cy="2768600"/>
          </a:xfrm>
          <a:prstGeom prst="rect">
            <a:avLst/>
          </a:prstGeom>
          <a:noFill/>
          <a:ln w="9525">
            <a:noFill/>
          </a:ln>
        </p:spPr>
        <p:txBody>
          <a:bodyPr wrap="square" anchor="t">
            <a:spAutoFit/>
          </a:bodyPr>
          <a:p>
            <a:pPr indent="457200" algn="just">
              <a:lnSpc>
                <a:spcPct val="150000"/>
              </a:lnSpc>
            </a:pPr>
            <a:r>
              <a:rPr lang="zh-CN" altLang="zh-CN" sz="1600">
                <a:latin typeface="Times New Roman" panose="02020603050405020304" pitchFamily="18" charset="0"/>
                <a:ea typeface="宋体" panose="02010600030101010101" pitchFamily="2" charset="-122"/>
              </a:rPr>
              <a:t>The Czech Republic, a country located in central Europe, comprises the historical provinces of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Bohemia </a:t>
            </a:r>
            <a:r>
              <a:rPr lang="zh-CN" altLang="zh-CN" sz="1600">
                <a:latin typeface="Times New Roman" panose="02020603050405020304" pitchFamily="18" charset="0"/>
                <a:ea typeface="宋体" panose="02010600030101010101" pitchFamily="2" charset="-122"/>
              </a:rPr>
              <a:t>and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Moravia</a:t>
            </a:r>
            <a:r>
              <a:rPr lang="zh-CN" altLang="zh-CN" sz="1600">
                <a:latin typeface="Times New Roman" panose="02020603050405020304" pitchFamily="18" charset="0"/>
                <a:ea typeface="宋体" panose="02010600030101010101" pitchFamily="2" charset="-122"/>
              </a:rPr>
              <a:t> along with the southern tip of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Silesia</a:t>
            </a:r>
            <a:r>
              <a:rPr lang="zh-CN" altLang="zh-CN" sz="1600">
                <a:latin typeface="Times New Roman" panose="02020603050405020304" pitchFamily="18" charset="0"/>
                <a:ea typeface="宋体" panose="02010600030101010101" pitchFamily="2" charset="-122"/>
              </a:rPr>
              <a:t>, collectively often called the Czech Lands. </a:t>
            </a:r>
            <a:endParaRPr lang="zh-CN" altLang="zh-CN" sz="1600">
              <a:latin typeface="Times New Roman" panose="02020603050405020304" pitchFamily="18" charset="0"/>
              <a:ea typeface="宋体" panose="02010600030101010101" pitchFamily="2" charset="-122"/>
            </a:endParaRPr>
          </a:p>
          <a:p>
            <a:pPr indent="457200" algn="just">
              <a:lnSpc>
                <a:spcPct val="150000"/>
              </a:lnSpc>
            </a:pPr>
            <a:r>
              <a:rPr lang="en-US" altLang="zh-CN" sz="1600">
                <a:latin typeface="Times New Roman" panose="02020603050405020304" pitchFamily="18" charset="0"/>
                <a:ea typeface="宋体" panose="02010600030101010101" pitchFamily="2" charset="-122"/>
              </a:rPr>
              <a:t>Induatrialization and</a:t>
            </a:r>
            <a:r>
              <a:rPr lang="zh-CN" altLang="zh-CN" sz="1600">
                <a:latin typeface="Times New Roman" panose="02020603050405020304" pitchFamily="18" charset="0"/>
                <a:ea typeface="宋体" panose="02010600030101010101" pitchFamily="2" charset="-122"/>
              </a:rPr>
              <a:t>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urbanization</a:t>
            </a:r>
            <a:r>
              <a:rPr lang="zh-CN" altLang="zh-CN" sz="1600">
                <a:latin typeface="Times New Roman" panose="02020603050405020304" pitchFamily="18" charset="0"/>
                <a:ea typeface="宋体" panose="02010600030101010101" pitchFamily="2" charset="-122"/>
              </a:rPr>
              <a:t> have changed the face of the Czech traditional regions, although Bohemia and, to a lesser extent, Moravia are still recognizable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entities</a:t>
            </a:r>
            <a:r>
              <a:rPr lang="zh-CN" altLang="zh-CN" sz="1600">
                <a:latin typeface="Times New Roman" panose="02020603050405020304" pitchFamily="18" charset="0"/>
                <a:ea typeface="宋体" panose="02010600030101010101" pitchFamily="2" charset="-122"/>
              </a:rPr>
              <a:t>, reflecting different national and cultural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heritages</a:t>
            </a:r>
            <a:r>
              <a:rPr lang="zh-CN" altLang="zh-CN" sz="1600">
                <a:latin typeface="Times New Roman" panose="02020603050405020304" pitchFamily="18" charset="0"/>
                <a:ea typeface="宋体" panose="02010600030101010101" pitchFamily="2" charset="-122"/>
              </a:rPr>
              <a:t>. Southern Bohemia and southeastern Moravia preserve local traditions of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cuisine</a:t>
            </a:r>
            <a:r>
              <a:rPr lang="zh-CN" altLang="zh-CN" sz="1600">
                <a:latin typeface="Times New Roman" panose="02020603050405020304" pitchFamily="18" charset="0"/>
                <a:ea typeface="宋体" panose="02010600030101010101" pitchFamily="2" charset="-122"/>
              </a:rPr>
              <a:t>, and residents wear folk costumes on special occasions. Traditional wooden architecture is a distinctive feature of some rural areas.</a:t>
            </a:r>
            <a:endParaRPr lang="zh-CN" altLang="zh-CN" sz="1600">
              <a:latin typeface="Times New Roman" panose="02020603050405020304" pitchFamily="18" charset="0"/>
              <a:ea typeface="宋体" panose="02010600030101010101" pitchFamily="2" charset="-122"/>
            </a:endParaRPr>
          </a:p>
        </p:txBody>
      </p:sp>
      <p:sp>
        <p:nvSpPr>
          <p:cNvPr id="11" name="文本框 10"/>
          <p:cNvSpPr txBox="1"/>
          <p:nvPr/>
        </p:nvSpPr>
        <p:spPr>
          <a:xfrm>
            <a:off x="130175" y="4612640"/>
            <a:ext cx="7947025" cy="181483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Bohemia 波西米亚（捷克共和国西部一地区。）</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Moravia 摩拉维亚（捷克共和国一部分，西靠波西米亚，东临喀尔巴阡山脉。）</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Silesia 西里西亚（中欧一区域，集中在奥德河上游流域，主要在波兰的西南部，</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历史上曾被普鲁士、奥匈帝国、波兰和捷克斯洛伐克瓜分。）</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urbanization n. 城市化</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entity n. 独立存在物，实体</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heritage n. 遗产</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cuisine n. 烹饪（法）</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238125" y="448246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0182" name="文本框 3"/>
          <p:cNvSpPr txBox="1"/>
          <p:nvPr/>
        </p:nvSpPr>
        <p:spPr>
          <a:xfrm>
            <a:off x="4011295" y="1094105"/>
            <a:ext cx="520509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Settlement Patterns of Czech People</a:t>
            </a:r>
            <a:endParaRPr lang="en-US" altLang="zh-CN" sz="2000" b="1">
              <a:latin typeface="Arial" panose="020B0604020202020204" pitchFamily="34" charset="0"/>
              <a:ea typeface="宋体" panose="02010600030101010101" pitchFamily="2" charset="-122"/>
            </a:endParaRPr>
          </a:p>
        </p:txBody>
      </p:sp>
      <p:pic>
        <p:nvPicPr>
          <p:cNvPr id="2" name="图片 1"/>
          <p:cNvPicPr>
            <a:picLocks noChangeAspect="1"/>
          </p:cNvPicPr>
          <p:nvPr/>
        </p:nvPicPr>
        <p:blipFill>
          <a:blip r:embed="rId1"/>
          <a:stretch>
            <a:fillRect/>
          </a:stretch>
        </p:blipFill>
        <p:spPr>
          <a:xfrm>
            <a:off x="7209155" y="4217035"/>
            <a:ext cx="4963795" cy="260604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1"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2"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3"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4"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5"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6"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7"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8"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9"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1210"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Four</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51211" name="文本框 2"/>
          <p:cNvSpPr txBox="1"/>
          <p:nvPr/>
        </p:nvSpPr>
        <p:spPr>
          <a:xfrm>
            <a:off x="814070" y="1229995"/>
            <a:ext cx="10820400" cy="3046095"/>
          </a:xfrm>
          <a:prstGeom prst="rect">
            <a:avLst/>
          </a:prstGeom>
          <a:noFill/>
          <a:ln w="9525">
            <a:noFill/>
          </a:ln>
        </p:spPr>
        <p:txBody>
          <a:bodyPr wrap="square" anchor="t">
            <a:spAutoFit/>
          </a:bodyPr>
          <a:p>
            <a:pPr algn="just">
              <a:lnSpc>
                <a:spcPct val="150000"/>
              </a:lnSpc>
            </a:pPr>
            <a:r>
              <a:rPr lang="en-US" altLang="zh-CN" sz="1600">
                <a:latin typeface="Times New Roman" panose="02020603050405020304" pitchFamily="18" charset="0"/>
                <a:ea typeface="宋体" panose="02010600030101010101" pitchFamily="2" charset="-122"/>
              </a:rPr>
              <a:t>       </a:t>
            </a:r>
            <a:r>
              <a:rPr lang="zh-CN" altLang="en-US" sz="1600">
                <a:latin typeface="Times New Roman" panose="02020603050405020304" pitchFamily="18" charset="0"/>
                <a:ea typeface="宋体" panose="02010600030101010101" pitchFamily="2" charset="-122"/>
              </a:rPr>
              <a:t>Population density in the Czech Republic is high; in general, communities are only a few miles apart. A notable exception is some frontier areas — the low densities of which reflect the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emigration</a:t>
            </a:r>
            <a:r>
              <a:rPr lang="zh-CN" altLang="en-US" sz="1600">
                <a:latin typeface="Times New Roman" panose="02020603050405020304" pitchFamily="18" charset="0"/>
                <a:ea typeface="宋体" panose="02010600030101010101" pitchFamily="2" charset="-122"/>
              </a:rPr>
              <a:t> of minorities, such as the three million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Sudeten Germans</a:t>
            </a:r>
            <a:r>
              <a:rPr lang="zh-CN" altLang="en-US" sz="1600">
                <a:latin typeface="Times New Roman" panose="02020603050405020304" pitchFamily="18" charset="0"/>
                <a:ea typeface="宋体" panose="02010600030101010101" pitchFamily="2" charset="-122"/>
              </a:rPr>
              <a:t> who were expelled after World War II. Rural settlements are characteristically compact, but in the mountainous regions, colonized during the 13th and 14th centuries, villages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straggling</a:t>
            </a:r>
            <a:r>
              <a:rPr lang="zh-CN" altLang="en-US" sz="1600">
                <a:latin typeface="Times New Roman" panose="02020603050405020304" pitchFamily="18" charset="0"/>
                <a:ea typeface="宋体" panose="02010600030101010101" pitchFamily="2" charset="-122"/>
              </a:rPr>
              <a:t> along narrow valleys are common. The </a:t>
            </a:r>
            <a:r>
              <a:rPr lang="en-US" altLang="zh-CN" sz="20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collectivization</a:t>
            </a:r>
            <a:r>
              <a:rPr lang="zh-CN" altLang="en-US" sz="1600">
                <a:latin typeface="Times New Roman" panose="02020603050405020304" pitchFamily="18" charset="0"/>
                <a:ea typeface="宋体" panose="02010600030101010101" pitchFamily="2" charset="-122"/>
              </a:rPr>
              <a:t> of farmland that took place in the decades following World War II resulted in a pattern of large, regularly shaped fields, replacing the centuries-old division of land into small, irregular, privately owned plots. </a:t>
            </a:r>
            <a:endParaRPr lang="zh-CN" altLang="en-US" sz="1600">
              <a:latin typeface="Times New Roman" panose="02020603050405020304" pitchFamily="18" charset="0"/>
              <a:ea typeface="宋体" panose="02010600030101010101" pitchFamily="2" charset="-122"/>
            </a:endParaRPr>
          </a:p>
          <a:p>
            <a:pPr algn="just">
              <a:lnSpc>
                <a:spcPct val="150000"/>
              </a:lnSpc>
            </a:pPr>
            <a:r>
              <a:rPr lang="zh-CN" altLang="en-US" sz="1600">
                <a:latin typeface="Times New Roman" panose="02020603050405020304" pitchFamily="18" charset="0"/>
                <a:ea typeface="宋体" panose="02010600030101010101" pitchFamily="2" charset="-122"/>
              </a:rPr>
              <a:t>      </a:t>
            </a:r>
            <a:endParaRPr lang="zh-CN" altLang="en-US" sz="1600">
              <a:latin typeface="Times New Roman" panose="02020603050405020304" pitchFamily="18" charset="0"/>
              <a:ea typeface="宋体" panose="02010600030101010101" pitchFamily="2" charset="-122"/>
            </a:endParaRPr>
          </a:p>
        </p:txBody>
      </p:sp>
      <p:cxnSp>
        <p:nvCxnSpPr>
          <p:cNvPr id="7" name="直接连接符 6"/>
          <p:cNvCxnSpPr/>
          <p:nvPr/>
        </p:nvCxnSpPr>
        <p:spPr>
          <a:xfrm>
            <a:off x="651510" y="501459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51510" y="5140960"/>
            <a:ext cx="10199370" cy="138366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emigration n. 移居国外</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Sudeten German 苏台德德国人（苏台德是捷克共和国西北部地区，与德国接壤，第一次世界大战后划归捷克斯洛伐克，</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后成为纳粹扩张主义政策的目标。）</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straggle v. 四散，散落</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collectivization n. 集体化，国有化</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1031875"/>
            <a:ext cx="8610600" cy="645160"/>
          </a:xfrm>
          <a:prstGeom prst="rect">
            <a:avLst/>
          </a:prstGeom>
          <a:noFill/>
          <a:ln w="9525">
            <a:noFill/>
          </a:ln>
        </p:spPr>
        <p:txBody>
          <a:bodyPr anchor="t">
            <a:spAutoFit/>
          </a:bodyPr>
          <a:p>
            <a:pPr defTabSz="914400"/>
            <a:r>
              <a:rPr lang="en-US" altLang="zh-CN" b="1">
                <a:solidFill>
                  <a:srgbClr val="2AA2BA"/>
                </a:solidFill>
                <a:latin typeface="Arial" panose="020B0604020202020204" pitchFamily="34" charset="0"/>
                <a:ea typeface="宋体" panose="02010600030101010101" pitchFamily="2" charset="-122"/>
              </a:rPr>
              <a:t>A. How much do you know about Central and Eastern Europe? Decide</a:t>
            </a:r>
            <a:endParaRPr lang="en-US" altLang="zh-CN" b="1">
              <a:solidFill>
                <a:srgbClr val="2AA2BA"/>
              </a:solidFill>
              <a:latin typeface="Arial" panose="020B0604020202020204" pitchFamily="34" charset="0"/>
              <a:ea typeface="宋体" panose="02010600030101010101" pitchFamily="2" charset="-122"/>
            </a:endParaRPr>
          </a:p>
          <a:p>
            <a:pPr defTabSz="914400"/>
            <a:r>
              <a:rPr lang="en-US" altLang="zh-CN" b="1">
                <a:solidFill>
                  <a:srgbClr val="2AA2BA"/>
                </a:solidFill>
                <a:latin typeface="Arial" panose="020B0604020202020204" pitchFamily="34" charset="0"/>
                <a:ea typeface="宋体" panose="02010600030101010101" pitchFamily="2" charset="-122"/>
              </a:rPr>
              <a:t>whether the following statements are true (T) or false (F).</a:t>
            </a:r>
            <a:endParaRPr lang="en-US" altLang="zh-CN" b="1">
              <a:solidFill>
                <a:srgbClr val="2AA2BA"/>
              </a:solidFill>
              <a:latin typeface="Arial" panose="020B0604020202020204" pitchFamily="34" charset="0"/>
              <a:ea typeface="宋体" panose="02010600030101010101" pitchFamily="2" charset="-122"/>
            </a:endParaRPr>
          </a:p>
        </p:txBody>
      </p:sp>
      <p:sp>
        <p:nvSpPr>
          <p:cNvPr id="2" name="文本框 1"/>
          <p:cNvSpPr txBox="1"/>
          <p:nvPr/>
        </p:nvSpPr>
        <p:spPr>
          <a:xfrm>
            <a:off x="1162050" y="2074545"/>
            <a:ext cx="9599930" cy="2553335"/>
          </a:xfrm>
          <a:prstGeom prst="rect">
            <a:avLst/>
          </a:prstGeom>
          <a:noFill/>
        </p:spPr>
        <p:txBody>
          <a:bodyPr wrap="square" rtlCol="0">
            <a:spAutoFit/>
          </a:bodyPr>
          <a:p>
            <a:r>
              <a:rPr lang="zh-CN" altLang="en-US" sz="2000">
                <a:latin typeface="Times New Roman" panose="02020603050405020304" pitchFamily="18" charset="0"/>
                <a:cs typeface="Times New Roman" panose="02020603050405020304" pitchFamily="18" charset="0"/>
              </a:rPr>
              <a:t>(    ) 1. Central and Eastern Europe, abbreviated as CEE, is a generic term for the group of</a:t>
            </a:r>
            <a:endParaRPr lang="zh-CN" altLang="en-US" sz="2000">
              <a:latin typeface="Times New Roman" panose="02020603050405020304" pitchFamily="18" charset="0"/>
              <a:cs typeface="Times New Roman" panose="02020603050405020304" pitchFamily="18" charset="0"/>
            </a:endParaRPr>
          </a:p>
          <a:p>
            <a:r>
              <a:rPr lang="zh-CN" altLang="en-US" sz="2000">
                <a:latin typeface="Times New Roman" panose="02020603050405020304" pitchFamily="18" charset="0"/>
                <a:cs typeface="Times New Roman" panose="02020603050405020304" pitchFamily="18" charset="0"/>
              </a:rPr>
              <a:t>countries in Central Europe, Southeast Europe, Northern Europe, and Eastern Europe.</a:t>
            </a:r>
            <a:endParaRPr lang="zh-CN" altLang="en-US" sz="2000">
              <a:latin typeface="Times New Roman" panose="02020603050405020304" pitchFamily="18" charset="0"/>
              <a:cs typeface="Times New Roman" panose="02020603050405020304" pitchFamily="18" charset="0"/>
            </a:endParaRPr>
          </a:p>
          <a:p>
            <a:endParaRPr lang="zh-CN" altLang="en-US" sz="2000">
              <a:latin typeface="Times New Roman" panose="02020603050405020304" pitchFamily="18" charset="0"/>
              <a:cs typeface="Times New Roman" panose="02020603050405020304" pitchFamily="18" charset="0"/>
            </a:endParaRPr>
          </a:p>
          <a:p>
            <a:r>
              <a:rPr lang="zh-CN" altLang="en-US" sz="2000">
                <a:latin typeface="Times New Roman" panose="02020603050405020304" pitchFamily="18" charset="0"/>
                <a:cs typeface="Times New Roman" panose="02020603050405020304" pitchFamily="18" charset="0"/>
              </a:rPr>
              <a:t>(    ) 2. The abbreviations CEE and CEEC are often used for this concept — Central and</a:t>
            </a:r>
            <a:endParaRPr lang="zh-CN" altLang="en-US" sz="2000">
              <a:latin typeface="Times New Roman" panose="02020603050405020304" pitchFamily="18" charset="0"/>
              <a:cs typeface="Times New Roman" panose="02020603050405020304" pitchFamily="18" charset="0"/>
            </a:endParaRPr>
          </a:p>
          <a:p>
            <a:r>
              <a:rPr lang="zh-CN" altLang="en-US" sz="2000">
                <a:latin typeface="Times New Roman" panose="02020603050405020304" pitchFamily="18" charset="0"/>
                <a:cs typeface="Times New Roman" panose="02020603050405020304" pitchFamily="18" charset="0"/>
              </a:rPr>
              <a:t>Eastern Europe.</a:t>
            </a:r>
            <a:endParaRPr lang="zh-CN" altLang="en-US" sz="2000">
              <a:latin typeface="Times New Roman" panose="02020603050405020304" pitchFamily="18" charset="0"/>
              <a:cs typeface="Times New Roman" panose="02020603050405020304" pitchFamily="18" charset="0"/>
            </a:endParaRPr>
          </a:p>
          <a:p>
            <a:endParaRPr lang="zh-CN" altLang="en-US" sz="2000">
              <a:latin typeface="Times New Roman" panose="02020603050405020304" pitchFamily="18" charset="0"/>
              <a:cs typeface="Times New Roman" panose="02020603050405020304" pitchFamily="18" charset="0"/>
            </a:endParaRPr>
          </a:p>
          <a:p>
            <a:r>
              <a:rPr lang="zh-CN" altLang="en-US" sz="2000">
                <a:latin typeface="Times New Roman" panose="02020603050405020304" pitchFamily="18" charset="0"/>
                <a:cs typeface="Times New Roman" panose="02020603050405020304" pitchFamily="18" charset="0"/>
              </a:rPr>
              <a:t>(    ) 3. CEE includes the former socialist countries, which extend east from the border of</a:t>
            </a:r>
            <a:endParaRPr lang="zh-CN" altLang="en-US" sz="2000">
              <a:latin typeface="Times New Roman" panose="02020603050405020304" pitchFamily="18" charset="0"/>
              <a:cs typeface="Times New Roman" panose="02020603050405020304" pitchFamily="18" charset="0"/>
            </a:endParaRPr>
          </a:p>
          <a:p>
            <a:r>
              <a:rPr lang="zh-CN" altLang="en-US" sz="2000">
                <a:latin typeface="Times New Roman" panose="02020603050405020304" pitchFamily="18" charset="0"/>
                <a:cs typeface="Times New Roman" panose="02020603050405020304" pitchFamily="18" charset="0"/>
              </a:rPr>
              <a:t>Germany and south from the Baltic Sea ( 波罗的海) to the border with Greece.</a:t>
            </a:r>
            <a:endParaRPr lang="zh-CN" altLang="en-US" sz="2000">
              <a:latin typeface="Times New Roman" panose="02020603050405020304" pitchFamily="18" charset="0"/>
              <a:cs typeface="Times New Roman" panose="02020603050405020304" pitchFamily="18" charset="0"/>
            </a:endParaRPr>
          </a:p>
        </p:txBody>
      </p:sp>
      <p:sp>
        <p:nvSpPr>
          <p:cNvPr id="5" name="文本框 4"/>
          <p:cNvSpPr txBox="1"/>
          <p:nvPr/>
        </p:nvSpPr>
        <p:spPr>
          <a:xfrm>
            <a:off x="1343660" y="2074545"/>
            <a:ext cx="1104900" cy="368300"/>
          </a:xfrm>
          <a:prstGeom prst="rect">
            <a:avLst/>
          </a:prstGeom>
          <a:noFill/>
          <a:ln w="9525">
            <a:noFill/>
          </a:ln>
        </p:spPr>
        <p:txBody>
          <a:bodyPr wrap="square" anchor="t">
            <a:spAutoFit/>
          </a:bodyPr>
          <a:p>
            <a:pPr defTabSz="914400">
              <a:spcBef>
                <a:spcPct val="50000"/>
              </a:spcBef>
            </a:pPr>
            <a:r>
              <a:rPr lang="en-US" altLang="zh-CN" b="1">
                <a:solidFill>
                  <a:srgbClr val="F23C00"/>
                </a:solidFill>
                <a:latin typeface="Arial" panose="020B0604020202020204" pitchFamily="34" charset="0"/>
                <a:ea typeface="宋体" panose="02010600030101010101" pitchFamily="2" charset="-122"/>
              </a:rPr>
              <a:t>T </a:t>
            </a:r>
            <a:r>
              <a:rPr lang="en-US" altLang="zh-CN" b="1">
                <a:latin typeface="Arial" panose="020B0604020202020204" pitchFamily="34" charset="0"/>
                <a:ea typeface="宋体" panose="02010600030101010101" pitchFamily="2" charset="-122"/>
              </a:rPr>
              <a:t> </a:t>
            </a:r>
            <a:endParaRPr lang="zh-CN" altLang="en-US" b="1" dirty="0">
              <a:latin typeface="Arial" panose="020B0604020202020204" pitchFamily="34" charset="0"/>
              <a:ea typeface="宋体" panose="02010600030101010101" pitchFamily="2" charset="-122"/>
            </a:endParaRPr>
          </a:p>
        </p:txBody>
      </p:sp>
      <p:sp>
        <p:nvSpPr>
          <p:cNvPr id="6" name="文本框 5"/>
          <p:cNvSpPr txBox="1"/>
          <p:nvPr/>
        </p:nvSpPr>
        <p:spPr>
          <a:xfrm>
            <a:off x="1343660" y="2981325"/>
            <a:ext cx="1104900" cy="368300"/>
          </a:xfrm>
          <a:prstGeom prst="rect">
            <a:avLst/>
          </a:prstGeom>
          <a:noFill/>
          <a:ln w="9525">
            <a:noFill/>
          </a:ln>
        </p:spPr>
        <p:txBody>
          <a:bodyPr anchor="t">
            <a:spAutoFit/>
          </a:bodyPr>
          <a:p>
            <a:pPr defTabSz="914400">
              <a:spcBef>
                <a:spcPct val="50000"/>
              </a:spcBef>
            </a:pPr>
            <a:r>
              <a:rPr lang="en-US" altLang="zh-CN" b="1">
                <a:solidFill>
                  <a:srgbClr val="F23C00"/>
                </a:solidFill>
                <a:latin typeface="Arial" panose="020B0604020202020204" pitchFamily="34" charset="0"/>
                <a:ea typeface="宋体" panose="02010600030101010101" pitchFamily="2" charset="-122"/>
              </a:rPr>
              <a:t>T </a:t>
            </a:r>
            <a:r>
              <a:rPr lang="en-US" altLang="zh-CN" b="1">
                <a:latin typeface="Arial" panose="020B0604020202020204" pitchFamily="34" charset="0"/>
                <a:ea typeface="宋体" panose="02010600030101010101" pitchFamily="2" charset="-122"/>
              </a:rPr>
              <a:t> </a:t>
            </a:r>
            <a:endParaRPr lang="zh-CN" altLang="en-US" b="1" dirty="0">
              <a:latin typeface="Arial" panose="020B0604020202020204" pitchFamily="34" charset="0"/>
              <a:ea typeface="宋体" panose="02010600030101010101" pitchFamily="2" charset="-122"/>
            </a:endParaRPr>
          </a:p>
        </p:txBody>
      </p:sp>
      <p:sp>
        <p:nvSpPr>
          <p:cNvPr id="7" name="文本框 6"/>
          <p:cNvSpPr txBox="1"/>
          <p:nvPr/>
        </p:nvSpPr>
        <p:spPr>
          <a:xfrm>
            <a:off x="1343660" y="3953510"/>
            <a:ext cx="1104900" cy="368300"/>
          </a:xfrm>
          <a:prstGeom prst="rect">
            <a:avLst/>
          </a:prstGeom>
          <a:noFill/>
          <a:ln w="9525">
            <a:noFill/>
          </a:ln>
        </p:spPr>
        <p:txBody>
          <a:bodyPr anchor="t">
            <a:spAutoFit/>
          </a:bodyPr>
          <a:p>
            <a:pPr defTabSz="914400">
              <a:spcBef>
                <a:spcPct val="50000"/>
              </a:spcBef>
            </a:pPr>
            <a:r>
              <a:rPr lang="en-US" altLang="zh-CN" b="1">
                <a:solidFill>
                  <a:srgbClr val="F23C00"/>
                </a:solidFill>
                <a:latin typeface="Arial" panose="020B0604020202020204" pitchFamily="34" charset="0"/>
                <a:ea typeface="宋体" panose="02010600030101010101" pitchFamily="2" charset="-122"/>
              </a:rPr>
              <a:t>T </a:t>
            </a:r>
            <a:r>
              <a:rPr lang="en-US" altLang="zh-CN" b="1">
                <a:latin typeface="Arial" panose="020B0604020202020204" pitchFamily="34" charset="0"/>
                <a:ea typeface="宋体" panose="02010600030101010101" pitchFamily="2" charset="-122"/>
              </a:rPr>
              <a:t> </a:t>
            </a:r>
            <a:endParaRPr lang="zh-CN" altLang="en-US" b="1" dirty="0">
              <a:latin typeface="Arial" panose="020B0604020202020204" pitchFamily="34"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2225" name="文本占位符 5"/>
          <p:cNvSpPr>
            <a:spLocks noGrp="1"/>
          </p:cNvSpPr>
          <p:nvPr/>
        </p:nvSpPr>
        <p:spPr>
          <a:xfrm>
            <a:off x="254000" y="204788"/>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52226" name="文本框 2"/>
          <p:cNvSpPr txBox="1"/>
          <p:nvPr/>
        </p:nvSpPr>
        <p:spPr>
          <a:xfrm>
            <a:off x="529590" y="866775"/>
            <a:ext cx="10229850" cy="1938020"/>
          </a:xfrm>
          <a:prstGeom prst="rect">
            <a:avLst/>
          </a:prstGeom>
          <a:noFill/>
          <a:ln w="9525">
            <a:noFill/>
          </a:ln>
        </p:spPr>
        <p:txBody>
          <a:bodyPr wrap="square" anchor="t">
            <a:spAutoFit/>
          </a:bodyPr>
          <a:p>
            <a:pPr indent="457200" algn="just">
              <a:lnSpc>
                <a:spcPct val="150000"/>
              </a:lnSpc>
            </a:pPr>
            <a:r>
              <a:rPr lang="zh-CN" altLang="en-US" sz="1600">
                <a:latin typeface="Times New Roman" panose="02020603050405020304" pitchFamily="18" charset="0"/>
                <a:sym typeface="+mn-ea"/>
              </a:rPr>
              <a:t>Urbanization in the Czech Republic is not particularly high for an industrialized country, with about three-fourths of the population being urban. Even the smallest urban centers, however, usually contain some manufacturing industry. </a:t>
            </a:r>
            <a:r>
              <a:rPr lang="en-US" altLang="zh-CN" sz="1600" b="1">
                <a:solidFill>
                  <a:srgbClr val="2AA2BA"/>
                </a:solidFill>
                <a:latin typeface="Times New Roman" panose="02020603050405020304" pitchFamily="18" charset="0"/>
                <a:cs typeface="Times New Roman" panose="02020603050405020304" pitchFamily="18" charset="0"/>
                <a:sym typeface="+mn-ea"/>
              </a:rPr>
              <a:t>Prague</a:t>
            </a:r>
            <a:r>
              <a:rPr lang="zh-CN" altLang="en-US" sz="1600">
                <a:latin typeface="Times New Roman" panose="02020603050405020304" pitchFamily="18" charset="0"/>
                <a:sym typeface="+mn-ea"/>
              </a:rPr>
              <a:t>, the national capital, </a:t>
            </a:r>
            <a:r>
              <a:rPr lang="en-US" altLang="zh-CN" sz="1600">
                <a:latin typeface="Times New Roman" panose="02020603050405020304" pitchFamily="18" charset="0"/>
                <a:ea typeface="宋体" panose="02010600030101010101" pitchFamily="2" charset="-122"/>
              </a:rPr>
              <a:t>has historically</a:t>
            </a:r>
            <a:r>
              <a:rPr lang="zh-CN" altLang="en-US" sz="1600">
                <a:latin typeface="Times New Roman" panose="02020603050405020304" pitchFamily="18" charset="0"/>
                <a:ea typeface="宋体" panose="02010600030101010101" pitchFamily="2" charset="-122"/>
              </a:rPr>
              <a:t> occupied a </a:t>
            </a:r>
            <a:r>
              <a:rPr lang="en-US" altLang="zh-CN" sz="16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predominant</a:t>
            </a:r>
            <a:r>
              <a:rPr lang="zh-CN" altLang="en-US" sz="1600">
                <a:latin typeface="Times New Roman" panose="02020603050405020304" pitchFamily="18" charset="0"/>
                <a:ea typeface="宋体" panose="02010600030101010101" pitchFamily="2" charset="-122"/>
              </a:rPr>
              <a:t> role. </a:t>
            </a:r>
            <a:r>
              <a:rPr lang="en-US" altLang="zh-CN" sz="16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Brno</a:t>
            </a:r>
            <a:r>
              <a:rPr lang="zh-CN" altLang="en-US" sz="1600">
                <a:latin typeface="Times New Roman" panose="02020603050405020304" pitchFamily="18" charset="0"/>
                <a:ea typeface="宋体" panose="02010600030101010101" pitchFamily="2" charset="-122"/>
              </a:rPr>
              <a:t> is the chief industrial and cultural city of Moravia. Other large cities, including </a:t>
            </a:r>
            <a:r>
              <a:rPr lang="en-US" altLang="zh-CN" sz="16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Ostrava</a:t>
            </a:r>
            <a:r>
              <a:rPr lang="zh-CN" altLang="en-US" sz="1600">
                <a:latin typeface="Times New Roman" panose="02020603050405020304" pitchFamily="18" charset="0"/>
                <a:ea typeface="宋体" panose="02010600030101010101" pitchFamily="2" charset="-122"/>
              </a:rPr>
              <a:t>, the leading coalmining and steel center, established engineering and </a:t>
            </a:r>
            <a:r>
              <a:rPr lang="en-US" altLang="zh-CN" sz="1600" b="1">
                <a:solidFill>
                  <a:srgbClr val="2AA2BA"/>
                </a:solidFill>
                <a:latin typeface="Times New Roman" panose="02020603050405020304" pitchFamily="18" charset="0"/>
                <a:ea typeface="宋体" panose="02010600030101010101" pitchFamily="2" charset="-122"/>
                <a:cs typeface="Times New Roman" panose="02020603050405020304" pitchFamily="18" charset="0"/>
              </a:rPr>
              <a:t>brewing</a:t>
            </a:r>
            <a:r>
              <a:rPr lang="zh-CN" altLang="en-US" sz="1600">
                <a:latin typeface="Times New Roman" panose="02020603050405020304" pitchFamily="18" charset="0"/>
                <a:ea typeface="宋体" panose="02010600030101010101" pitchFamily="2" charset="-122"/>
              </a:rPr>
              <a:t> industries. </a:t>
            </a:r>
            <a:endParaRPr lang="zh-CN" altLang="en-US" sz="1600">
              <a:latin typeface="Times New Roman" panose="02020603050405020304" pitchFamily="18" charset="0"/>
              <a:ea typeface="宋体" panose="02010600030101010101" pitchFamily="2" charset="-122"/>
            </a:endParaRPr>
          </a:p>
        </p:txBody>
      </p:sp>
      <p:sp>
        <p:nvSpPr>
          <p:cNvPr id="11" name="文本框 10"/>
          <p:cNvSpPr txBox="1"/>
          <p:nvPr/>
        </p:nvSpPr>
        <p:spPr>
          <a:xfrm>
            <a:off x="529590" y="5229860"/>
            <a:ext cx="9629775" cy="1599565"/>
          </a:xfrm>
          <a:prstGeom prst="rect">
            <a:avLst/>
          </a:prstGeom>
          <a:noFill/>
        </p:spPr>
        <p:txBody>
          <a:bodyPr wrap="square" rtlCol="0" anchor="t">
            <a:spAutoFit/>
          </a:bodyPr>
          <a:p>
            <a:r>
              <a:rPr lang="zh-CN" altLang="en-US" sz="1400">
                <a:solidFill>
                  <a:schemeClr val="accent4">
                    <a:lumMod val="50000"/>
                  </a:schemeClr>
                </a:solidFill>
                <a:sym typeface="+mn-ea"/>
              </a:rPr>
              <a:t>Prague 布拉格（捷克共和国首都）</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predominant adj. 占主导地位的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Brno 布尔诺（捷克共和国的一座工业城市；摩拉维亚地区的首府。）</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Ostrava 俄斯特拉发（捷克共和国东北部摩拉维亚低地工业城市，位于西里西亚煤矿区。）</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brewing n. 酿造业</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Zlín 兹林（捷克城市）</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Haví</a:t>
            </a:r>
            <a:r>
              <a:rPr lang="en-US" altLang="zh-CN" sz="1400" noProof="1">
                <a:solidFill>
                  <a:schemeClr val="accent4">
                    <a:lumMod val="50000"/>
                  </a:schemeClr>
                </a:solidFill>
                <a:latin typeface="Arial" panose="020B0604020202020204" pitchFamily="34" charset="0"/>
                <a:ea typeface="宋体" panose="02010600030101010101" pitchFamily="2" charset="-122"/>
                <a:cs typeface="+mn-cs"/>
              </a:rPr>
              <a:t>r</a:t>
            </a:r>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ov 哈维若夫（捷克城市）</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529590" y="522986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6901815" y="2607945"/>
            <a:ext cx="4548505" cy="3070860"/>
          </a:xfrm>
          <a:prstGeom prst="rect">
            <a:avLst/>
          </a:prstGeom>
        </p:spPr>
      </p:pic>
      <p:sp>
        <p:nvSpPr>
          <p:cNvPr id="4" name="文本框 3"/>
          <p:cNvSpPr txBox="1"/>
          <p:nvPr/>
        </p:nvSpPr>
        <p:spPr>
          <a:xfrm>
            <a:off x="529590" y="3140710"/>
            <a:ext cx="5681980" cy="1753235"/>
          </a:xfrm>
          <a:prstGeom prst="rect">
            <a:avLst/>
          </a:prstGeom>
          <a:noFill/>
        </p:spPr>
        <p:txBody>
          <a:bodyPr wrap="square" rtlCol="0">
            <a:spAutoFit/>
          </a:bodyPr>
          <a:p>
            <a:pPr indent="457200" algn="just">
              <a:lnSpc>
                <a:spcPct val="150000"/>
              </a:lnSpc>
            </a:pPr>
            <a:r>
              <a:rPr lang="zh-CN" altLang="en-US">
                <a:latin typeface="Times New Roman" panose="02020603050405020304" pitchFamily="18" charset="0"/>
                <a:cs typeface="Times New Roman" panose="02020603050405020304" pitchFamily="18" charset="0"/>
                <a:sym typeface="+mn-ea"/>
              </a:rPr>
              <a:t>New towns were founded both before and after World War II. Notable among prewar settlements is the Moravian valley town of </a:t>
            </a:r>
            <a:r>
              <a:rPr lang="en-US" altLang="zh-CN" sz="1600" b="1">
                <a:solidFill>
                  <a:srgbClr val="2AA2BA"/>
                </a:solidFill>
                <a:latin typeface="Times New Roman" panose="02020603050405020304" pitchFamily="18" charset="0"/>
                <a:cs typeface="Times New Roman" panose="02020603050405020304" pitchFamily="18" charset="0"/>
                <a:sym typeface="+mn-ea"/>
              </a:rPr>
              <a:t>Zlín</a:t>
            </a:r>
            <a:r>
              <a:rPr lang="zh-CN" altLang="en-US">
                <a:latin typeface="Times New Roman" panose="02020603050405020304" pitchFamily="18" charset="0"/>
                <a:cs typeface="Times New Roman" panose="02020603050405020304" pitchFamily="18" charset="0"/>
                <a:sym typeface="+mn-ea"/>
              </a:rPr>
              <a:t>, founded in 1923. The town of </a:t>
            </a:r>
            <a:r>
              <a:rPr lang="en-US" altLang="zh-CN" sz="1600" b="1">
                <a:solidFill>
                  <a:srgbClr val="2AA2BA"/>
                </a:solidFill>
                <a:latin typeface="Times New Roman" panose="02020603050405020304" pitchFamily="18" charset="0"/>
                <a:ea typeface="+mj-ea"/>
                <a:cs typeface="Times New Roman" panose="02020603050405020304" pitchFamily="18" charset="0"/>
                <a:sym typeface="+mn-ea"/>
              </a:rPr>
              <a:t>Havířov</a:t>
            </a:r>
            <a:r>
              <a:rPr lang="zh-CN" altLang="en-US">
                <a:latin typeface="Times New Roman" panose="02020603050405020304" pitchFamily="18" charset="0"/>
                <a:cs typeface="Times New Roman" panose="02020603050405020304" pitchFamily="18" charset="0"/>
                <a:sym typeface="+mn-ea"/>
              </a:rPr>
              <a:t>, in the Ostrava region, was built after World War II.</a:t>
            </a:r>
            <a:endParaRPr lang="zh-CN" altLang="en-US">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568960" y="1270000"/>
            <a:ext cx="11054080" cy="4246245"/>
          </a:xfrm>
          <a:prstGeom prst="rect">
            <a:avLst/>
          </a:prstGeom>
          <a:noFill/>
        </p:spPr>
        <p:txBody>
          <a:bodyPr wrap="square" rtlCol="0" anchor="t">
            <a:spAutoFit/>
          </a:bodyPr>
          <a:p>
            <a:pPr indent="457200" algn="just">
              <a:lnSpc>
                <a:spcPct val="150000"/>
              </a:lnSpc>
            </a:pPr>
            <a:r>
              <a:rPr lang="zh-CN" altLang="en-US" sz="1800" noProof="1">
                <a:latin typeface="Times New Roman" panose="02020603050405020304" pitchFamily="18" charset="0"/>
                <a:ea typeface="宋体" panose="02010600030101010101" pitchFamily="2" charset="-122"/>
                <a:cs typeface="+mn-cs"/>
              </a:rPr>
              <a:t>The vast majority of the urban population in Poland lives in apartments and relies on mass transportation. The increasing ownership and use of private automobiles have produced associated traffic and parking problems.</a:t>
            </a:r>
            <a:endParaRPr lang="zh-CN" altLang="en-US" sz="1800" noProof="1">
              <a:latin typeface="Times New Roman" panose="02020603050405020304" pitchFamily="18" charset="0"/>
              <a:ea typeface="宋体" panose="02010600030101010101" pitchFamily="2" charset="-122"/>
              <a:cs typeface="+mn-cs"/>
            </a:endParaRPr>
          </a:p>
          <a:p>
            <a:pPr indent="457200" algn="just">
              <a:lnSpc>
                <a:spcPct val="150000"/>
              </a:lnSpc>
            </a:pPr>
            <a:r>
              <a:rPr lang="zh-CN" altLang="en-US" sz="1800" noProof="1">
                <a:latin typeface="Times New Roman" panose="02020603050405020304" pitchFamily="18" charset="0"/>
                <a:ea typeface="宋体" panose="02010600030101010101" pitchFamily="2" charset="-122"/>
                <a:cs typeface="+mn-cs"/>
              </a:rPr>
              <a:t>In most Polish cities, there are three types of areas or “cities”. The “socialist city” was constructed after World War II to </a:t>
            </a:r>
            <a:r>
              <a:rPr lang="en-US" altLang="zh-CN" sz="18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accommodate </a:t>
            </a:r>
            <a:r>
              <a:rPr lang="zh-CN" altLang="en-US" sz="1800" noProof="1">
                <a:latin typeface="Times New Roman" panose="02020603050405020304" pitchFamily="18" charset="0"/>
                <a:ea typeface="宋体" panose="02010600030101010101" pitchFamily="2" charset="-122"/>
                <a:cs typeface="+mn-cs"/>
              </a:rPr>
              <a:t>the </a:t>
            </a:r>
            <a:r>
              <a:rPr lang="en-US" altLang="zh-CN" sz="18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influx</a:t>
            </a:r>
            <a:r>
              <a:rPr lang="zh-CN" altLang="en-US" sz="1800" noProof="1">
                <a:latin typeface="Times New Roman" panose="02020603050405020304" pitchFamily="18" charset="0"/>
                <a:ea typeface="宋体" panose="02010600030101010101" pitchFamily="2" charset="-122"/>
                <a:cs typeface="+mn-cs"/>
              </a:rPr>
              <a:t> of people caused by industrialization. The general appearance of this city was heavily influenced by </a:t>
            </a:r>
            <a:r>
              <a:rPr lang="en-US" altLang="zh-CN" sz="18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the Soviet Union</a:t>
            </a:r>
            <a:r>
              <a:rPr lang="zh-CN" altLang="en-US" sz="1800" noProof="1">
                <a:latin typeface="Times New Roman" panose="02020603050405020304" pitchFamily="18" charset="0"/>
                <a:ea typeface="宋体" panose="02010600030101010101" pitchFamily="2" charset="-122"/>
                <a:cs typeface="+mn-cs"/>
              </a:rPr>
              <a:t>. The city has broad streets and large public spaces. Housing consists of four- or five-story apartment buildings. Typically, construction was </a:t>
            </a:r>
            <a:r>
              <a:rPr lang="en-US" altLang="zh-CN" sz="18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shoddy</a:t>
            </a:r>
            <a:r>
              <a:rPr lang="zh-CN" altLang="en-US" sz="1800" noProof="1">
                <a:latin typeface="Times New Roman" panose="02020603050405020304" pitchFamily="18" charset="0"/>
                <a:ea typeface="宋体" panose="02010600030101010101" pitchFamily="2" charset="-122"/>
                <a:cs typeface="+mn-cs"/>
              </a:rPr>
              <a:t>. Apartments commonly consist of two or three rooms plus a kitchen and a bathroom. All apartments have access to gas, electricity, and</a:t>
            </a:r>
            <a:r>
              <a:rPr lang="en-US" altLang="zh-CN" sz="18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 municipal </a:t>
            </a:r>
            <a:r>
              <a:rPr lang="zh-CN" altLang="en-US" sz="1800" noProof="1">
                <a:latin typeface="Times New Roman" panose="02020603050405020304" pitchFamily="18" charset="0"/>
                <a:ea typeface="宋体" panose="02010600030101010101" pitchFamily="2" charset="-122"/>
                <a:cs typeface="+mn-cs"/>
              </a:rPr>
              <a:t>water and most have central heating. There is minimal space for parking and children</a:t>
            </a:r>
            <a:r>
              <a:rPr lang="en-US" altLang="zh-CN" sz="1800" noProof="1">
                <a:latin typeface="Times New Roman" panose="02020603050405020304" pitchFamily="18" charset="0"/>
                <a:ea typeface="宋体" panose="02010600030101010101" pitchFamily="2" charset="-122"/>
                <a:cs typeface="+mn-cs"/>
              </a:rPr>
              <a:t>'</a:t>
            </a:r>
            <a:r>
              <a:rPr lang="zh-CN" altLang="en-US" sz="1800" noProof="1">
                <a:latin typeface="Times New Roman" panose="02020603050405020304" pitchFamily="18" charset="0"/>
                <a:ea typeface="宋体" panose="02010600030101010101" pitchFamily="2" charset="-122"/>
                <a:cs typeface="+mn-cs"/>
              </a:rPr>
              <a:t>s play. The center of the city is devoted to government buildings, not to commercial </a:t>
            </a:r>
            <a:r>
              <a:rPr lang="en-US" altLang="zh-CN" sz="18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outlets </a:t>
            </a:r>
            <a:r>
              <a:rPr lang="zh-CN" altLang="en-US" sz="1800" noProof="1">
                <a:latin typeface="Times New Roman" panose="02020603050405020304" pitchFamily="18" charset="0"/>
                <a:ea typeface="宋体" panose="02010600030101010101" pitchFamily="2" charset="-122"/>
                <a:cs typeface="+mn-cs"/>
              </a:rPr>
              <a:t>and the service sector. Places of employment, especially industry, are located some distance from dwellings.</a:t>
            </a:r>
            <a:endParaRPr lang="zh-CN" altLang="en-US" sz="1800" noProof="1">
              <a:latin typeface="Times New Roman" panose="02020603050405020304" pitchFamily="18" charset="0"/>
              <a:ea typeface="宋体" panose="02010600030101010101" pitchFamily="2" charset="-122"/>
              <a:cs typeface="+mn-cs"/>
            </a:endParaRPr>
          </a:p>
        </p:txBody>
      </p:sp>
      <p:cxnSp>
        <p:nvCxnSpPr>
          <p:cNvPr id="10" name="直接连接符 9"/>
          <p:cNvCxnSpPr/>
          <p:nvPr/>
        </p:nvCxnSpPr>
        <p:spPr>
          <a:xfrm>
            <a:off x="568960" y="553402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568960" y="5516245"/>
            <a:ext cx="5408613" cy="138366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accommodate v. 向······ 提供住处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influx n. 流入，汇集</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the Soviet Union（前）苏联</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shoddy adj. 劣质的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municipal adj. 市政的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a:solidFill>
                  <a:schemeClr val="accent4">
                    <a:lumMod val="50000"/>
                  </a:schemeClr>
                </a:solidFill>
                <a:sym typeface="+mn-ea"/>
              </a:rPr>
              <a:t>outlet n. 批发商店</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
        <p:nvSpPr>
          <p:cNvPr id="53253" name="文本框 7"/>
          <p:cNvSpPr txBox="1"/>
          <p:nvPr/>
        </p:nvSpPr>
        <p:spPr>
          <a:xfrm>
            <a:off x="180975" y="439738"/>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53254" name="文本框 3"/>
          <p:cNvSpPr txBox="1"/>
          <p:nvPr/>
        </p:nvSpPr>
        <p:spPr>
          <a:xfrm>
            <a:off x="2905125" y="871220"/>
            <a:ext cx="726630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Urbanism, Architecture, and the Use of Space in Poland</a:t>
            </a:r>
            <a:endParaRPr lang="en-US" altLang="zh-CN" sz="2000" b="1">
              <a:latin typeface="Arial" panose="020B0604020202020204" pitchFamily="34" charset="0"/>
              <a:ea typeface="宋体" panose="02010600030101010101" pitchFamily="2" charset="-122"/>
            </a:endParaRPr>
          </a:p>
        </p:txBody>
      </p:sp>
    </p:spTree>
  </p:cSld>
  <p:clrMapOvr>
    <a:masterClrMapping/>
  </p:clrMapOvr>
  <p:transition spd="med">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4282"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244475" y="1216025"/>
            <a:ext cx="10307320" cy="3923030"/>
          </a:xfrm>
          <a:prstGeom prst="rect">
            <a:avLst/>
          </a:prstGeom>
          <a:noFill/>
        </p:spPr>
        <p:txBody>
          <a:bodyPr wrap="square" rtlCol="0" anchor="t">
            <a:spAutoFit/>
          </a:bodyPr>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The “industrial city” was constructed during the 19th century and up to 1939. Architecturally, western European influences are noted. One difference from the “socialist city” is that the buildings represent a great variety of architectural characteristics. The </a:t>
            </a:r>
            <a:r>
              <a:rPr lang="en-US" altLang="zh-CN" sz="18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interior</a:t>
            </a:r>
            <a:r>
              <a:rPr lang="zh-CN" altLang="en-US" sz="1600" noProof="1">
                <a:latin typeface="Times New Roman" panose="02020603050405020304" pitchFamily="18" charset="0"/>
                <a:ea typeface="宋体" panose="02010600030101010101" pitchFamily="2" charset="-122"/>
                <a:cs typeface="+mn-cs"/>
              </a:rPr>
              <a:t> space is much less standardized. Much space is devoted to commercial activities and, in the older parts of the city, industrial plants </a:t>
            </a:r>
            <a:r>
              <a:rPr lang="en-US" altLang="zh-CN" sz="18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abut </a:t>
            </a:r>
            <a:r>
              <a:rPr lang="zh-CN" altLang="en-US" sz="1600" noProof="1">
                <a:latin typeface="Times New Roman" panose="02020603050405020304" pitchFamily="18" charset="0"/>
                <a:ea typeface="宋体" panose="02010600030101010101" pitchFamily="2" charset="-122"/>
                <a:cs typeface="+mn-cs"/>
              </a:rPr>
              <a:t>residential areas. </a:t>
            </a:r>
            <a:endParaRPr lang="zh-CN" altLang="en-US" sz="1600" noProof="1">
              <a:latin typeface="Times New Roman" panose="02020603050405020304" pitchFamily="18" charset="0"/>
              <a:ea typeface="宋体" panose="02010600030101010101" pitchFamily="2" charset="-122"/>
              <a:cs typeface="+mn-cs"/>
            </a:endParaRPr>
          </a:p>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The “</a:t>
            </a:r>
            <a:r>
              <a:rPr lang="en-US" altLang="zh-CN" sz="18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medieval</a:t>
            </a:r>
            <a:r>
              <a:rPr lang="zh-CN" altLang="en-US" sz="1600" noProof="1">
                <a:latin typeface="Times New Roman" panose="02020603050405020304" pitchFamily="18" charset="0"/>
                <a:ea typeface="宋体" panose="02010600030101010101" pitchFamily="2" charset="-122"/>
                <a:cs typeface="+mn-cs"/>
              </a:rPr>
              <a:t> city” was built during the </a:t>
            </a:r>
            <a:r>
              <a:rPr lang="en-US" altLang="zh-CN" sz="1800" b="1" noProof="1">
                <a:solidFill>
                  <a:srgbClr val="2AA2BA"/>
                </a:solidFill>
                <a:latin typeface="Times New Roman" panose="02020603050405020304" pitchFamily="18" charset="0"/>
                <a:ea typeface="宋体" panose="02010600030101010101" pitchFamily="2" charset="-122"/>
                <a:cs typeface="Times New Roman" panose="02020603050405020304" pitchFamily="18" charset="0"/>
              </a:rPr>
              <a:t>feudal</a:t>
            </a:r>
            <a:r>
              <a:rPr lang="zh-CN" altLang="en-US" sz="1600" noProof="1">
                <a:latin typeface="Times New Roman" panose="02020603050405020304" pitchFamily="18" charset="0"/>
                <a:ea typeface="宋体" panose="02010600030101010101" pitchFamily="2" charset="-122"/>
                <a:cs typeface="+mn-cs"/>
              </a:rPr>
              <a:t> period. Building styles and town plans reflect practices and theories current in Western Europe at that time. Most of the surviving structures are palaces or public buildings. Only a very few houses of merchants still exist. Polish cities suffered heavy damage during World War II. Consequently, buildings and areas that appear ancient are often products of post-World War II construction. This was done by the Communist government to emphasize the nation’s will to survive despite attempts to destroy it.</a:t>
            </a:r>
            <a:endParaRPr lang="zh-CN" altLang="en-US" sz="1600" noProof="1">
              <a:latin typeface="Times New Roman" panose="02020603050405020304" pitchFamily="18" charset="0"/>
              <a:ea typeface="宋体" panose="02010600030101010101" pitchFamily="2" charset="-122"/>
              <a:cs typeface="+mn-cs"/>
            </a:endParaRPr>
          </a:p>
          <a:p>
            <a:pPr indent="457200" algn="just">
              <a:lnSpc>
                <a:spcPct val="150000"/>
              </a:lnSpc>
            </a:pPr>
            <a:endParaRPr lang="zh-CN" altLang="en-US" sz="1600" noProof="1">
              <a:latin typeface="Times New Roman" panose="02020603050405020304" pitchFamily="18" charset="0"/>
              <a:ea typeface="宋体" panose="02010600030101010101" pitchFamily="2" charset="-122"/>
              <a:cs typeface="+mn-cs"/>
            </a:endParaRPr>
          </a:p>
        </p:txBody>
      </p:sp>
      <p:sp>
        <p:nvSpPr>
          <p:cNvPr id="11" name="文本框 10"/>
          <p:cNvSpPr txBox="1"/>
          <p:nvPr/>
        </p:nvSpPr>
        <p:spPr>
          <a:xfrm>
            <a:off x="244475" y="5000625"/>
            <a:ext cx="9629775" cy="9531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interior adj. 内部的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abut v. 与······ 邻接，与······ 毗连</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medieval adj. 中世纪的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feudal adj. 封建的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244475" y="485648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5297" name="文本占位符 5"/>
          <p:cNvSpPr>
            <a:spLocks noGrp="1"/>
          </p:cNvSpPr>
          <p:nvPr/>
        </p:nvSpPr>
        <p:spPr>
          <a:xfrm>
            <a:off x="238125" y="252413"/>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55298" name="文本框 7"/>
          <p:cNvSpPr txBox="1"/>
          <p:nvPr/>
        </p:nvSpPr>
        <p:spPr>
          <a:xfrm>
            <a:off x="238125" y="661988"/>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445770" y="1672590"/>
            <a:ext cx="5185410" cy="3322955"/>
          </a:xfrm>
          <a:prstGeom prst="rect">
            <a:avLst/>
          </a:prstGeom>
          <a:noFill/>
        </p:spPr>
        <p:txBody>
          <a:bodyPr wrap="square" rtlCol="0" anchor="t">
            <a:spAutoFit/>
          </a:bodyPr>
          <a:p>
            <a:pPr algn="just">
              <a:lnSpc>
                <a:spcPct val="150000"/>
              </a:lnSpc>
            </a:pPr>
            <a:r>
              <a:rPr sz="2000" noProof="1">
                <a:latin typeface="Times New Roman" panose="02020603050405020304" pitchFamily="18" charset="0"/>
                <a:ea typeface="宋体" panose="02010600030101010101" pitchFamily="2" charset="-122"/>
                <a:cs typeface="+mn-cs"/>
              </a:rPr>
              <a:t>Polish cities suffered heavy damage during World War II. Consequently, buildings and areas that appear ancient are often products of post-World War II construction. This was done by the Communist government to emphasize the nation’s will to survive despite</a:t>
            </a:r>
            <a:endParaRPr sz="2000" noProof="1">
              <a:latin typeface="Times New Roman" panose="02020603050405020304" pitchFamily="18" charset="0"/>
              <a:ea typeface="宋体" panose="02010600030101010101" pitchFamily="2" charset="-122"/>
              <a:cs typeface="+mn-cs"/>
            </a:endParaRPr>
          </a:p>
          <a:p>
            <a:pPr algn="just">
              <a:lnSpc>
                <a:spcPct val="150000"/>
              </a:lnSpc>
            </a:pPr>
            <a:r>
              <a:rPr sz="2000" noProof="1">
                <a:latin typeface="Times New Roman" panose="02020603050405020304" pitchFamily="18" charset="0"/>
                <a:ea typeface="宋体" panose="02010600030101010101" pitchFamily="2" charset="-122"/>
                <a:cs typeface="+mn-cs"/>
              </a:rPr>
              <a:t>attempts to destroy it.</a:t>
            </a:r>
            <a:endParaRPr sz="2000" noProof="1">
              <a:latin typeface="Times New Roman" panose="02020603050405020304" pitchFamily="18" charset="0"/>
              <a:ea typeface="宋体" panose="02010600030101010101" pitchFamily="2" charset="-122"/>
              <a:cs typeface="+mn-cs"/>
            </a:endParaRPr>
          </a:p>
        </p:txBody>
      </p:sp>
      <p:pic>
        <p:nvPicPr>
          <p:cNvPr id="2" name="图片 1"/>
          <p:cNvPicPr>
            <a:picLocks noChangeAspect="1"/>
          </p:cNvPicPr>
          <p:nvPr/>
        </p:nvPicPr>
        <p:blipFill>
          <a:blip r:embed="rId1"/>
          <a:stretch>
            <a:fillRect/>
          </a:stretch>
        </p:blipFill>
        <p:spPr>
          <a:xfrm>
            <a:off x="5835015" y="782320"/>
            <a:ext cx="6305550" cy="5796915"/>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4</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56322"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6851488" y="2855102"/>
            <a:ext cx="5088255" cy="82994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zh-CN" altLang="en-US" sz="48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More Resources</a:t>
            </a:r>
            <a:endParaRPr kumimoji="1" lang="zh-CN" altLang="en-US" sz="48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53" name="文本框 1"/>
          <p:cNvSpPr txBox="1"/>
          <p:nvPr/>
        </p:nvSpPr>
        <p:spPr>
          <a:xfrm>
            <a:off x="1024890" y="1156335"/>
            <a:ext cx="8959850" cy="1918335"/>
          </a:xfrm>
          <a:prstGeom prst="rect">
            <a:avLst/>
          </a:prstGeom>
          <a:noFill/>
          <a:ln w="9525">
            <a:noFill/>
          </a:ln>
        </p:spPr>
        <p:txBody>
          <a:bodyPr wrap="square" anchor="t">
            <a:spAutoFit/>
          </a:bodyPr>
          <a:p>
            <a:pPr>
              <a:lnSpc>
                <a:spcPct val="110000"/>
              </a:lnSpc>
            </a:pPr>
            <a:r>
              <a:rPr lang="zh-CN" altLang="en-US">
                <a:latin typeface="Times New Roman" panose="02020603050405020304" pitchFamily="18" charset="0"/>
                <a:ea typeface="宋体" panose="02010600030101010101" pitchFamily="2" charset="-122"/>
              </a:rPr>
              <a:t>1. http://open.163.com/movie/2012/4/B/B/M8HH61H22_M8HJV5EBB.html</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The Hungarian Ambassador introduces the influences of the European Union’s expansion on</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Hungary and the Central Europe in the video.</a:t>
            </a:r>
            <a:endParaRPr lang="zh-CN" altLang="en-US">
              <a:latin typeface="Times New Roman" panose="02020603050405020304" pitchFamily="18" charset="0"/>
              <a:ea typeface="宋体" panose="02010600030101010101" pitchFamily="2" charset="-122"/>
            </a:endParaRPr>
          </a:p>
          <a:p>
            <a:pPr>
              <a:lnSpc>
                <a:spcPct val="110000"/>
              </a:lnSpc>
            </a:pP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2. http://open.163.com/movie/2012/10/6/D/M8JHGHLL1_M8L01VP6D.html</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The style of architecture in Central Europe will be discussed in the video.</a:t>
            </a:r>
            <a:endParaRPr lang="zh-CN" altLang="en-US">
              <a:latin typeface="Times New Roman" panose="02020603050405020304" pitchFamily="18" charset="0"/>
              <a:ea typeface="宋体" panose="02010600030101010101" pitchFamily="2" charset="-122"/>
            </a:endParaRPr>
          </a:p>
        </p:txBody>
      </p:sp>
      <p:sp>
        <p:nvSpPr>
          <p:cNvPr id="57354" name="文本占位符 5"/>
          <p:cNvSpPr>
            <a:spLocks noGrp="1"/>
          </p:cNvSpPr>
          <p:nvPr>
            <p:ph type="body" sz="quarter" idx="10"/>
          </p:nvPr>
        </p:nvSpPr>
        <p:spPr>
          <a:xfrm>
            <a:off x="1024890" y="236538"/>
            <a:ext cx="5600700" cy="530225"/>
          </a:xfrm>
          <a:noFill/>
        </p:spPr>
        <p:txBody>
          <a:bodyPr anchor="ctr"/>
          <a:p>
            <a:pPr defTabSz="914400"/>
            <a:r>
              <a:rPr lang="en-US" altLang="zh-CN" sz="2800" kern="1200">
                <a:solidFill>
                  <a:schemeClr val="tx1"/>
                </a:solidFill>
                <a:latin typeface="+mn-lt"/>
                <a:ea typeface="+mn-ea"/>
                <a:cs typeface="+mn-cs"/>
              </a:rPr>
              <a:t>Part IV More Resources</a:t>
            </a:r>
            <a:endParaRPr lang="en-US" altLang="zh-CN" sz="2800" kern="1200">
              <a:solidFill>
                <a:schemeClr val="tx1"/>
              </a:solidFill>
              <a:latin typeface="+mn-lt"/>
              <a:ea typeface="+mn-ea"/>
              <a:cs typeface="+mn-cs"/>
            </a:endParaRPr>
          </a:p>
        </p:txBody>
      </p:sp>
      <p:sp>
        <p:nvSpPr>
          <p:cNvPr id="57355" name="文本框 8"/>
          <p:cNvSpPr txBox="1"/>
          <p:nvPr/>
        </p:nvSpPr>
        <p:spPr>
          <a:xfrm>
            <a:off x="957580" y="766763"/>
            <a:ext cx="8037513" cy="336550"/>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 Enjoy the following videos.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57356" name="文本框 2"/>
          <p:cNvSpPr txBox="1"/>
          <p:nvPr/>
        </p:nvSpPr>
        <p:spPr>
          <a:xfrm>
            <a:off x="1024890" y="3074670"/>
            <a:ext cx="8037513" cy="338138"/>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B. Surf the Internet.</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57357" name="文本框 3"/>
          <p:cNvSpPr txBox="1"/>
          <p:nvPr/>
        </p:nvSpPr>
        <p:spPr>
          <a:xfrm>
            <a:off x="957580" y="3413125"/>
            <a:ext cx="10847705" cy="3441700"/>
          </a:xfrm>
          <a:prstGeom prst="rect">
            <a:avLst/>
          </a:prstGeom>
          <a:noFill/>
          <a:ln w="9525">
            <a:noFill/>
          </a:ln>
        </p:spPr>
        <p:txBody>
          <a:bodyPr wrap="square" anchor="t">
            <a:spAutoFit/>
          </a:bodyPr>
          <a:p>
            <a:pPr>
              <a:lnSpc>
                <a:spcPct val="110000"/>
              </a:lnSpc>
            </a:pPr>
            <a:r>
              <a:rPr lang="zh-CN" altLang="en-US">
                <a:latin typeface="Times New Roman" panose="02020603050405020304" pitchFamily="18" charset="0"/>
                <a:ea typeface="宋体" panose="02010600030101010101" pitchFamily="2" charset="-122"/>
              </a:rPr>
              <a:t>1. http://www.biega.com/christmas.html</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You will learn more details about Christmas customs in Central and Eastern European countries in the website.</a:t>
            </a:r>
            <a:endParaRPr lang="zh-CN" altLang="en-US">
              <a:latin typeface="Times New Roman" panose="02020603050405020304" pitchFamily="18" charset="0"/>
              <a:ea typeface="宋体" panose="02010600030101010101" pitchFamily="2" charset="-122"/>
            </a:endParaRPr>
          </a:p>
          <a:p>
            <a:pPr>
              <a:lnSpc>
                <a:spcPct val="110000"/>
              </a:lnSpc>
            </a:pP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2. http://goeasteurope.about.com/od/easterneuropedestinations/tp/easterneuropeculturephotos.htm</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East Central European countries have strong cultural heritages defined by old traditions. The photo galleries illustrate Eastern European and East-Central European cultures. From national symbols, such as flags, coats of arms, regional dress, and handicrafts made with centuries-old techniques, you will discover how colorful, rich, and proud these cultures are. You can find more national symbols in the website.</a:t>
            </a:r>
            <a:endParaRPr lang="zh-CN" altLang="en-US">
              <a:latin typeface="Times New Roman" panose="02020603050405020304" pitchFamily="18" charset="0"/>
              <a:ea typeface="宋体" panose="02010600030101010101" pitchFamily="2" charset="-122"/>
            </a:endParaRPr>
          </a:p>
          <a:p>
            <a:pPr>
              <a:lnSpc>
                <a:spcPct val="110000"/>
              </a:lnSpc>
            </a:pP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3. http://www.everyculture.com/No-Sa/Poland.html#ixzz4Fwxb0fl7</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You will learn more details about Polish culture in the website.</a:t>
            </a:r>
            <a:endParaRPr lang="zh-CN" altLang="en-US">
              <a:latin typeface="Times New Roman" panose="02020603050405020304" pitchFamily="18" charset="0"/>
              <a:ea typeface="宋体" panose="02010600030101010101" pitchFamily="2" charset="-122"/>
            </a:endParaRPr>
          </a:p>
        </p:txBody>
      </p: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1031875"/>
            <a:ext cx="8610600" cy="1476375"/>
          </a:xfrm>
          <a:prstGeom prst="rect">
            <a:avLst/>
          </a:prstGeom>
          <a:noFill/>
          <a:ln w="9525">
            <a:noFill/>
          </a:ln>
        </p:spPr>
        <p:txBody>
          <a:bodyPr anchor="t">
            <a:spAutoFit/>
          </a:bodyPr>
          <a:p>
            <a:pPr defTabSz="914400"/>
            <a:r>
              <a:rPr lang="en-US" altLang="zh-CN" b="1">
                <a:solidFill>
                  <a:srgbClr val="2AA2BA"/>
                </a:solidFill>
                <a:latin typeface="Arial" panose="020B0604020202020204" pitchFamily="34" charset="0"/>
                <a:ea typeface="宋体" panose="02010600030101010101" pitchFamily="2" charset="-122"/>
              </a:rPr>
              <a:t>B. How much do you know about the culture of Central and Eastern Europe</a:t>
            </a:r>
            <a:endParaRPr lang="en-US" altLang="zh-CN" b="1">
              <a:solidFill>
                <a:srgbClr val="2AA2BA"/>
              </a:solidFill>
              <a:latin typeface="Arial" panose="020B0604020202020204" pitchFamily="34" charset="0"/>
              <a:ea typeface="宋体" panose="02010600030101010101" pitchFamily="2" charset="-122"/>
            </a:endParaRPr>
          </a:p>
          <a:p>
            <a:pPr defTabSz="914400"/>
            <a:r>
              <a:rPr lang="en-US" altLang="zh-CN" b="1">
                <a:solidFill>
                  <a:srgbClr val="2AA2BA"/>
                </a:solidFill>
                <a:latin typeface="Arial" panose="020B0604020202020204" pitchFamily="34" charset="0"/>
                <a:ea typeface="宋体" panose="02010600030101010101" pitchFamily="2" charset="-122"/>
              </a:rPr>
              <a:t>countries? Try to match the names with the following pictures. Then think</a:t>
            </a:r>
            <a:endParaRPr lang="en-US" altLang="zh-CN" b="1">
              <a:solidFill>
                <a:srgbClr val="2AA2BA"/>
              </a:solidFill>
              <a:latin typeface="Arial" panose="020B0604020202020204" pitchFamily="34" charset="0"/>
              <a:ea typeface="宋体" panose="02010600030101010101" pitchFamily="2" charset="-122"/>
            </a:endParaRPr>
          </a:p>
          <a:p>
            <a:pPr defTabSz="914400"/>
            <a:r>
              <a:rPr lang="en-US" altLang="zh-CN" b="1">
                <a:solidFill>
                  <a:srgbClr val="2AA2BA"/>
                </a:solidFill>
                <a:latin typeface="Arial" panose="020B0604020202020204" pitchFamily="34" charset="0"/>
                <a:ea typeface="宋体" panose="02010600030101010101" pitchFamily="2" charset="-122"/>
              </a:rPr>
              <a:t>why these items are the cultural symbols of Central and Eastern Europe</a:t>
            </a:r>
            <a:endParaRPr lang="en-US" altLang="zh-CN" b="1">
              <a:solidFill>
                <a:srgbClr val="2AA2BA"/>
              </a:solidFill>
              <a:latin typeface="Arial" panose="020B0604020202020204" pitchFamily="34" charset="0"/>
              <a:ea typeface="宋体" panose="02010600030101010101" pitchFamily="2" charset="-122"/>
            </a:endParaRPr>
          </a:p>
          <a:p>
            <a:pPr defTabSz="914400"/>
            <a:r>
              <a:rPr lang="en-US" altLang="zh-CN" b="1">
                <a:solidFill>
                  <a:srgbClr val="2AA2BA"/>
                </a:solidFill>
                <a:latin typeface="Arial" panose="020B0604020202020204" pitchFamily="34" charset="0"/>
                <a:ea typeface="宋体" panose="02010600030101010101" pitchFamily="2" charset="-122"/>
              </a:rPr>
              <a:t>countries. Could you name more cultural symbols of Central and Eastern</a:t>
            </a:r>
            <a:endParaRPr lang="en-US" altLang="zh-CN" b="1">
              <a:solidFill>
                <a:srgbClr val="2AA2BA"/>
              </a:solidFill>
              <a:latin typeface="Arial" panose="020B0604020202020204" pitchFamily="34" charset="0"/>
              <a:ea typeface="宋体" panose="02010600030101010101" pitchFamily="2" charset="-122"/>
            </a:endParaRPr>
          </a:p>
          <a:p>
            <a:pPr defTabSz="914400"/>
            <a:r>
              <a:rPr lang="en-US" altLang="zh-CN" b="1">
                <a:solidFill>
                  <a:srgbClr val="2AA2BA"/>
                </a:solidFill>
                <a:latin typeface="Arial" panose="020B0604020202020204" pitchFamily="34" charset="0"/>
                <a:ea typeface="宋体" panose="02010600030101010101" pitchFamily="2" charset="-122"/>
              </a:rPr>
              <a:t>Europe countries?</a:t>
            </a:r>
            <a:endParaRPr lang="en-US" altLang="zh-CN" b="1">
              <a:solidFill>
                <a:srgbClr val="2AA2BA"/>
              </a:solidFill>
              <a:latin typeface="Arial" panose="020B0604020202020204" pitchFamily="34" charset="0"/>
              <a:ea typeface="宋体" panose="02010600030101010101" pitchFamily="2" charset="-122"/>
            </a:endParaRPr>
          </a:p>
        </p:txBody>
      </p:sp>
      <p:sp>
        <p:nvSpPr>
          <p:cNvPr id="2" name="文本框 1"/>
          <p:cNvSpPr txBox="1"/>
          <p:nvPr/>
        </p:nvSpPr>
        <p:spPr>
          <a:xfrm>
            <a:off x="1714500" y="2848610"/>
            <a:ext cx="9599930" cy="1938020"/>
          </a:xfrm>
          <a:prstGeom prst="rect">
            <a:avLst/>
          </a:prstGeom>
          <a:noFill/>
        </p:spPr>
        <p:txBody>
          <a:bodyPr wrap="square" rtlCol="0">
            <a:spAutoFit/>
          </a:bodyPr>
          <a:p>
            <a:r>
              <a:rPr lang="zh-CN" altLang="en-US" sz="2000">
                <a:latin typeface="Times New Roman" panose="02020603050405020304" pitchFamily="18" charset="0"/>
                <a:cs typeface="Times New Roman" panose="02020603050405020304" pitchFamily="18" charset="0"/>
              </a:rPr>
              <a:t>A. Czech Puppets（捷克木偶）</a:t>
            </a:r>
            <a:endParaRPr lang="zh-CN" altLang="en-US" sz="2000">
              <a:latin typeface="Times New Roman" panose="02020603050405020304" pitchFamily="18" charset="0"/>
              <a:cs typeface="Times New Roman" panose="02020603050405020304" pitchFamily="18" charset="0"/>
            </a:endParaRPr>
          </a:p>
          <a:p>
            <a:r>
              <a:rPr lang="zh-CN" altLang="en-US" sz="2000">
                <a:latin typeface="Times New Roman" panose="02020603050405020304" pitchFamily="18" charset="0"/>
                <a:cs typeface="Times New Roman" panose="02020603050405020304" pitchFamily="18" charset="0"/>
              </a:rPr>
              <a:t>B. Romanian Horezu Pottery（罗马尼亚霍雷祖陶艺）</a:t>
            </a:r>
            <a:endParaRPr lang="zh-CN" altLang="en-US" sz="2000">
              <a:latin typeface="Times New Roman" panose="02020603050405020304" pitchFamily="18" charset="0"/>
              <a:cs typeface="Times New Roman" panose="02020603050405020304" pitchFamily="18" charset="0"/>
            </a:endParaRPr>
          </a:p>
          <a:p>
            <a:r>
              <a:rPr lang="zh-CN" altLang="en-US" sz="2000">
                <a:latin typeface="Times New Roman" panose="02020603050405020304" pitchFamily="18" charset="0"/>
                <a:cs typeface="Times New Roman" panose="02020603050405020304" pitchFamily="18" charset="0"/>
              </a:rPr>
              <a:t>C. Hungary Embroidery（匈牙利刺绣）</a:t>
            </a:r>
            <a:endParaRPr lang="zh-CN" altLang="en-US" sz="2000">
              <a:latin typeface="Times New Roman" panose="02020603050405020304" pitchFamily="18" charset="0"/>
              <a:cs typeface="Times New Roman" panose="02020603050405020304" pitchFamily="18" charset="0"/>
            </a:endParaRPr>
          </a:p>
          <a:p>
            <a:r>
              <a:rPr lang="zh-CN" altLang="en-US" sz="2000">
                <a:latin typeface="Times New Roman" panose="02020603050405020304" pitchFamily="18" charset="0"/>
                <a:cs typeface="Times New Roman" panose="02020603050405020304" pitchFamily="18" charset="0"/>
              </a:rPr>
              <a:t>D. Polish Pisanki（波兰彩绘蛋）</a:t>
            </a:r>
            <a:endParaRPr lang="zh-CN" altLang="en-US" sz="2000">
              <a:latin typeface="Times New Roman" panose="02020603050405020304" pitchFamily="18" charset="0"/>
              <a:cs typeface="Times New Roman" panose="02020603050405020304" pitchFamily="18" charset="0"/>
            </a:endParaRPr>
          </a:p>
          <a:p>
            <a:r>
              <a:rPr lang="zh-CN" altLang="en-US" sz="2000">
                <a:latin typeface="Times New Roman" panose="02020603050405020304" pitchFamily="18" charset="0"/>
                <a:cs typeface="Times New Roman" panose="02020603050405020304" pitchFamily="18" charset="0"/>
              </a:rPr>
              <a:t>E. Croatian Traditional Costume（克罗地亚传统服饰）</a:t>
            </a:r>
            <a:endParaRPr lang="zh-CN" altLang="en-US" sz="2000">
              <a:latin typeface="Times New Roman" panose="02020603050405020304" pitchFamily="18" charset="0"/>
              <a:cs typeface="Times New Roman" panose="02020603050405020304" pitchFamily="18" charset="0"/>
            </a:endParaRPr>
          </a:p>
          <a:p>
            <a:r>
              <a:rPr lang="zh-CN" altLang="en-US" sz="2000">
                <a:latin typeface="Times New Roman" panose="02020603050405020304" pitchFamily="18" charset="0"/>
                <a:cs typeface="Times New Roman" panose="02020603050405020304" pitchFamily="18" charset="0"/>
              </a:rPr>
              <a:t>F. Swiss Alphorn（瑞士阿尔卑斯号角）</a:t>
            </a:r>
            <a:endParaRPr lang="zh-CN" altLang="en-US" sz="2000">
              <a:latin typeface="Times New Roman" panose="02020603050405020304" pitchFamily="18" charset="0"/>
              <a:cs typeface="Times New Roman" panose="02020603050405020304" pitchFamily="18" charset="0"/>
            </a:endParaRPr>
          </a:p>
        </p:txBody>
      </p:sp>
    </p:spTree>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0"/>
          </p:nvPr>
        </p:nvSpPr>
        <p:spPr>
          <a:xfrm>
            <a:off x="335175" y="414736"/>
            <a:ext cx="5601366" cy="529569"/>
          </a:xfrm>
        </p:spPr>
        <p:txBody>
          <a:bodyPr/>
          <a:p>
            <a:pPr algn="l"/>
            <a:r>
              <a:rPr lang="en-US" altLang="zh-CN" sz="2800">
                <a:solidFill>
                  <a:schemeClr val="tx1"/>
                </a:solidFill>
                <a:latin typeface="+mn-lt"/>
                <a:ea typeface="+mn-ea"/>
                <a:cs typeface="+mn-cs"/>
                <a:sym typeface="+mn-ea"/>
              </a:rPr>
              <a:t>Part I Lead-in</a:t>
            </a:r>
            <a:endParaRPr lang="zh-CN" altLang="en-US" sz="2800" kern="1200" dirty="0">
              <a:solidFill>
                <a:schemeClr val="tx1"/>
              </a:solidFill>
              <a:latin typeface="+mn-lt"/>
              <a:ea typeface="+mn-ea"/>
              <a:cs typeface="+mn-cs"/>
            </a:endParaRPr>
          </a:p>
          <a:p>
            <a:endParaRPr lang="zh-CN" altLang="en-US"/>
          </a:p>
        </p:txBody>
      </p:sp>
      <p:pic>
        <p:nvPicPr>
          <p:cNvPr id="3" name="图片 2"/>
          <p:cNvPicPr>
            <a:picLocks noChangeAspect="1"/>
          </p:cNvPicPr>
          <p:nvPr/>
        </p:nvPicPr>
        <p:blipFill>
          <a:blip r:embed="rId1"/>
          <a:stretch>
            <a:fillRect/>
          </a:stretch>
        </p:blipFill>
        <p:spPr>
          <a:xfrm>
            <a:off x="335280" y="944245"/>
            <a:ext cx="4519930" cy="3537585"/>
          </a:xfrm>
          <a:prstGeom prst="rect">
            <a:avLst/>
          </a:prstGeom>
        </p:spPr>
      </p:pic>
      <p:pic>
        <p:nvPicPr>
          <p:cNvPr id="4" name="图片 3"/>
          <p:cNvPicPr>
            <a:picLocks noChangeAspect="1"/>
          </p:cNvPicPr>
          <p:nvPr/>
        </p:nvPicPr>
        <p:blipFill>
          <a:blip r:embed="rId2"/>
          <a:stretch>
            <a:fillRect/>
          </a:stretch>
        </p:blipFill>
        <p:spPr>
          <a:xfrm>
            <a:off x="6474460" y="1156335"/>
            <a:ext cx="4126865" cy="3114040"/>
          </a:xfrm>
          <a:prstGeom prst="rect">
            <a:avLst/>
          </a:prstGeom>
        </p:spPr>
      </p:pic>
      <p:sp>
        <p:nvSpPr>
          <p:cNvPr id="5" name="文本框 4"/>
          <p:cNvSpPr txBox="1"/>
          <p:nvPr/>
        </p:nvSpPr>
        <p:spPr>
          <a:xfrm>
            <a:off x="1390015" y="4695825"/>
            <a:ext cx="4020185" cy="368300"/>
          </a:xfrm>
          <a:prstGeom prst="rect">
            <a:avLst/>
          </a:prstGeom>
          <a:noFill/>
        </p:spPr>
        <p:txBody>
          <a:bodyPr wrap="square" rtlCol="0">
            <a:spAutoFit/>
          </a:bodyPr>
          <a:p>
            <a:r>
              <a:rPr lang="en-US" altLang="zh-CN"/>
              <a:t>1. </a:t>
            </a:r>
            <a:r>
              <a:rPr lang="zh-CN" altLang="en-US">
                <a:sym typeface="+mn-ea"/>
              </a:rPr>
              <a:t>________</a:t>
            </a:r>
            <a:r>
              <a:rPr lang="en-US" altLang="zh-CN"/>
              <a:t>            </a:t>
            </a:r>
            <a:endParaRPr lang="en-US" altLang="zh-CN"/>
          </a:p>
        </p:txBody>
      </p:sp>
      <p:sp>
        <p:nvSpPr>
          <p:cNvPr id="6" name="文本框 5"/>
          <p:cNvSpPr txBox="1"/>
          <p:nvPr/>
        </p:nvSpPr>
        <p:spPr>
          <a:xfrm>
            <a:off x="7578725" y="4695825"/>
            <a:ext cx="4020185" cy="368300"/>
          </a:xfrm>
          <a:prstGeom prst="rect">
            <a:avLst/>
          </a:prstGeom>
          <a:noFill/>
        </p:spPr>
        <p:txBody>
          <a:bodyPr wrap="square" rtlCol="0">
            <a:spAutoFit/>
          </a:bodyPr>
          <a:p>
            <a:r>
              <a:rPr lang="en-US" altLang="zh-CN"/>
              <a:t>2. </a:t>
            </a:r>
            <a:r>
              <a:rPr lang="zh-CN" altLang="en-US">
                <a:sym typeface="+mn-ea"/>
              </a:rPr>
              <a:t>________</a:t>
            </a:r>
            <a:r>
              <a:rPr lang="en-US" altLang="zh-CN"/>
              <a:t>            </a:t>
            </a:r>
            <a:endParaRPr lang="en-US" altLang="zh-CN"/>
          </a:p>
        </p:txBody>
      </p:sp>
      <p:sp>
        <p:nvSpPr>
          <p:cNvPr id="8" name="文本框 7"/>
          <p:cNvSpPr txBox="1"/>
          <p:nvPr/>
        </p:nvSpPr>
        <p:spPr>
          <a:xfrm>
            <a:off x="1734185" y="4665345"/>
            <a:ext cx="1137285" cy="398780"/>
          </a:xfrm>
          <a:prstGeom prst="rect">
            <a:avLst/>
          </a:prstGeom>
          <a:noFill/>
        </p:spPr>
        <p:txBody>
          <a:bodyPr wrap="square" rtlCol="0">
            <a:spAutoFit/>
          </a:bodyPr>
          <a:p>
            <a:r>
              <a:rPr lang="en-US" altLang="zh-CN" sz="2000">
                <a:solidFill>
                  <a:srgbClr val="FF0000"/>
                </a:solidFill>
              </a:rPr>
              <a:t>E</a:t>
            </a:r>
            <a:endParaRPr lang="en-US" altLang="zh-CN" sz="2000">
              <a:solidFill>
                <a:srgbClr val="FF0000"/>
              </a:solidFill>
            </a:endParaRPr>
          </a:p>
        </p:txBody>
      </p:sp>
      <p:sp>
        <p:nvSpPr>
          <p:cNvPr id="9" name="文本框 8"/>
          <p:cNvSpPr txBox="1"/>
          <p:nvPr/>
        </p:nvSpPr>
        <p:spPr>
          <a:xfrm>
            <a:off x="7969250" y="4665345"/>
            <a:ext cx="1137285" cy="398780"/>
          </a:xfrm>
          <a:prstGeom prst="rect">
            <a:avLst/>
          </a:prstGeom>
          <a:noFill/>
        </p:spPr>
        <p:txBody>
          <a:bodyPr wrap="square" rtlCol="0">
            <a:spAutoFit/>
          </a:bodyPr>
          <a:p>
            <a:r>
              <a:rPr lang="en-US" altLang="zh-CN" sz="2000">
                <a:solidFill>
                  <a:srgbClr val="FF0000"/>
                </a:solidFill>
              </a:rPr>
              <a:t>C</a:t>
            </a:r>
            <a:endParaRPr lang="en-US" altLang="zh-CN" sz="2000">
              <a:solidFill>
                <a:srgbClr val="FF0000"/>
              </a:solidFill>
            </a:endParaRPr>
          </a:p>
        </p:txBody>
      </p:sp>
      <p:sp>
        <p:nvSpPr>
          <p:cNvPr id="10" name="文本框 9"/>
          <p:cNvSpPr txBox="1"/>
          <p:nvPr/>
        </p:nvSpPr>
        <p:spPr>
          <a:xfrm>
            <a:off x="335915" y="5382895"/>
            <a:ext cx="5338445" cy="922020"/>
          </a:xfrm>
          <a:prstGeom prst="rect">
            <a:avLst/>
          </a:prstGeom>
          <a:noFill/>
        </p:spPr>
        <p:txBody>
          <a:bodyPr wrap="square" rtlCol="0">
            <a:spAutoFit/>
          </a:bodyPr>
          <a:p>
            <a:r>
              <a:rPr lang="zh-CN" altLang="en-US">
                <a:solidFill>
                  <a:srgbClr val="FF0000"/>
                </a:solidFill>
              </a:rPr>
              <a:t>Croatian Traditional Costume（克罗地亚传统服饰）</a:t>
            </a:r>
            <a:endParaRPr lang="zh-CN" altLang="en-US">
              <a:solidFill>
                <a:srgbClr val="FF0000"/>
              </a:solidFill>
            </a:endParaRPr>
          </a:p>
          <a:p>
            <a:r>
              <a:rPr lang="zh-CN" altLang="en-US">
                <a:solidFill>
                  <a:srgbClr val="FF0000"/>
                </a:solidFill>
              </a:rPr>
              <a:t>Croatia claims credit for the invention of the necktie, and traditional folk costumes.</a:t>
            </a:r>
            <a:endParaRPr lang="zh-CN" altLang="en-US">
              <a:solidFill>
                <a:srgbClr val="FF0000"/>
              </a:solidFill>
            </a:endParaRPr>
          </a:p>
        </p:txBody>
      </p:sp>
      <p:sp>
        <p:nvSpPr>
          <p:cNvPr id="11" name="文本框 10"/>
          <p:cNvSpPr txBox="1"/>
          <p:nvPr/>
        </p:nvSpPr>
        <p:spPr>
          <a:xfrm>
            <a:off x="6686550" y="5243830"/>
            <a:ext cx="5123815" cy="1476375"/>
          </a:xfrm>
          <a:prstGeom prst="rect">
            <a:avLst/>
          </a:prstGeom>
          <a:noFill/>
        </p:spPr>
        <p:txBody>
          <a:bodyPr wrap="square" rtlCol="0">
            <a:spAutoFit/>
          </a:bodyPr>
          <a:p>
            <a:r>
              <a:rPr lang="zh-CN" altLang="en-US">
                <a:solidFill>
                  <a:srgbClr val="FF0000"/>
                </a:solidFill>
              </a:rPr>
              <a:t>Hungary Embroidery（匈牙利刺绣）</a:t>
            </a:r>
            <a:endParaRPr lang="zh-CN" altLang="en-US">
              <a:solidFill>
                <a:srgbClr val="FF0000"/>
              </a:solidFill>
            </a:endParaRPr>
          </a:p>
          <a:p>
            <a:r>
              <a:rPr lang="zh-CN" altLang="en-US">
                <a:solidFill>
                  <a:srgbClr val="FF0000"/>
                </a:solidFill>
              </a:rPr>
              <a:t>Hungary is known for beautiful embroidery, delicious cuisine, and its winemaking industry.</a:t>
            </a:r>
            <a:endParaRPr lang="zh-CN" altLang="en-US">
              <a:solidFill>
                <a:srgbClr val="FF0000"/>
              </a:solidFill>
            </a:endParaRPr>
          </a:p>
          <a:p>
            <a:r>
              <a:rPr lang="zh-CN" altLang="en-US">
                <a:solidFill>
                  <a:srgbClr val="FF0000"/>
                </a:solidFill>
              </a:rPr>
              <a:t>Hungary Embroidery is a cultural symbol in Hungary.</a:t>
            </a:r>
            <a:endParaRPr lang="zh-CN" altLang="en-US">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9"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0"/>
          </p:nvPr>
        </p:nvSpPr>
        <p:spPr>
          <a:xfrm>
            <a:off x="335175" y="414736"/>
            <a:ext cx="5601366" cy="529569"/>
          </a:xfrm>
        </p:spPr>
        <p:txBody>
          <a:bodyPr/>
          <a:p>
            <a:pPr algn="l"/>
            <a:r>
              <a:rPr lang="en-US" altLang="zh-CN" sz="2800">
                <a:solidFill>
                  <a:schemeClr val="tx1"/>
                </a:solidFill>
                <a:latin typeface="+mn-lt"/>
                <a:ea typeface="+mn-ea"/>
                <a:cs typeface="+mn-cs"/>
                <a:sym typeface="+mn-ea"/>
              </a:rPr>
              <a:t>Part I Lead-in</a:t>
            </a:r>
            <a:endParaRPr lang="zh-CN" altLang="en-US" sz="2800" kern="1200" dirty="0">
              <a:solidFill>
                <a:schemeClr val="tx1"/>
              </a:solidFill>
              <a:latin typeface="+mn-lt"/>
              <a:ea typeface="+mn-ea"/>
              <a:cs typeface="+mn-cs"/>
            </a:endParaRPr>
          </a:p>
          <a:p>
            <a:endParaRPr lang="zh-CN" altLang="en-US"/>
          </a:p>
        </p:txBody>
      </p:sp>
      <p:sp>
        <p:nvSpPr>
          <p:cNvPr id="5" name="文本框 4"/>
          <p:cNvSpPr txBox="1"/>
          <p:nvPr/>
        </p:nvSpPr>
        <p:spPr>
          <a:xfrm>
            <a:off x="817880" y="4166870"/>
            <a:ext cx="4020185" cy="368300"/>
          </a:xfrm>
          <a:prstGeom prst="rect">
            <a:avLst/>
          </a:prstGeom>
          <a:noFill/>
        </p:spPr>
        <p:txBody>
          <a:bodyPr wrap="square" rtlCol="0">
            <a:spAutoFit/>
          </a:bodyPr>
          <a:p>
            <a:r>
              <a:rPr lang="en-US" altLang="zh-CN"/>
              <a:t>3. </a:t>
            </a:r>
            <a:r>
              <a:rPr lang="zh-CN" altLang="en-US">
                <a:sym typeface="+mn-ea"/>
              </a:rPr>
              <a:t>________</a:t>
            </a:r>
            <a:r>
              <a:rPr lang="en-US" altLang="zh-CN"/>
              <a:t>            </a:t>
            </a:r>
            <a:endParaRPr lang="en-US" altLang="zh-CN"/>
          </a:p>
        </p:txBody>
      </p:sp>
      <p:sp>
        <p:nvSpPr>
          <p:cNvPr id="6" name="文本框 5"/>
          <p:cNvSpPr txBox="1"/>
          <p:nvPr/>
        </p:nvSpPr>
        <p:spPr>
          <a:xfrm>
            <a:off x="7658100" y="3611880"/>
            <a:ext cx="4020185" cy="368300"/>
          </a:xfrm>
          <a:prstGeom prst="rect">
            <a:avLst/>
          </a:prstGeom>
          <a:noFill/>
        </p:spPr>
        <p:txBody>
          <a:bodyPr wrap="square" rtlCol="0">
            <a:spAutoFit/>
          </a:bodyPr>
          <a:p>
            <a:r>
              <a:rPr lang="en-US" altLang="zh-CN"/>
              <a:t>4. </a:t>
            </a:r>
            <a:r>
              <a:rPr lang="zh-CN" altLang="en-US">
                <a:sym typeface="+mn-ea"/>
              </a:rPr>
              <a:t>________</a:t>
            </a:r>
            <a:r>
              <a:rPr lang="en-US" altLang="zh-CN"/>
              <a:t>            </a:t>
            </a:r>
            <a:endParaRPr lang="en-US" altLang="zh-CN"/>
          </a:p>
        </p:txBody>
      </p:sp>
      <p:sp>
        <p:nvSpPr>
          <p:cNvPr id="7" name="文本框 6"/>
          <p:cNvSpPr txBox="1"/>
          <p:nvPr/>
        </p:nvSpPr>
        <p:spPr>
          <a:xfrm>
            <a:off x="2219325" y="5885815"/>
            <a:ext cx="1216660" cy="368300"/>
          </a:xfrm>
          <a:prstGeom prst="rect">
            <a:avLst/>
          </a:prstGeom>
          <a:noFill/>
        </p:spPr>
        <p:txBody>
          <a:bodyPr wrap="square" rtlCol="0">
            <a:spAutoFit/>
          </a:bodyPr>
          <a:p>
            <a:endParaRPr lang="zh-CN" altLang="en-US"/>
          </a:p>
        </p:txBody>
      </p:sp>
      <p:pic>
        <p:nvPicPr>
          <p:cNvPr id="8" name="图片 7"/>
          <p:cNvPicPr>
            <a:picLocks noChangeAspect="1"/>
          </p:cNvPicPr>
          <p:nvPr/>
        </p:nvPicPr>
        <p:blipFill>
          <a:blip r:embed="rId1"/>
          <a:stretch>
            <a:fillRect/>
          </a:stretch>
        </p:blipFill>
        <p:spPr>
          <a:xfrm>
            <a:off x="335280" y="1002665"/>
            <a:ext cx="4129405" cy="2977515"/>
          </a:xfrm>
          <a:prstGeom prst="rect">
            <a:avLst/>
          </a:prstGeom>
        </p:spPr>
      </p:pic>
      <p:pic>
        <p:nvPicPr>
          <p:cNvPr id="9" name="图片 8"/>
          <p:cNvPicPr>
            <a:picLocks noChangeAspect="1"/>
          </p:cNvPicPr>
          <p:nvPr/>
        </p:nvPicPr>
        <p:blipFill>
          <a:blip r:embed="rId2"/>
          <a:stretch>
            <a:fillRect/>
          </a:stretch>
        </p:blipFill>
        <p:spPr>
          <a:xfrm>
            <a:off x="6757035" y="243840"/>
            <a:ext cx="4630420" cy="3260090"/>
          </a:xfrm>
          <a:prstGeom prst="rect">
            <a:avLst/>
          </a:prstGeom>
        </p:spPr>
      </p:pic>
      <p:sp>
        <p:nvSpPr>
          <p:cNvPr id="10" name="文本框 9"/>
          <p:cNvSpPr txBox="1"/>
          <p:nvPr/>
        </p:nvSpPr>
        <p:spPr>
          <a:xfrm>
            <a:off x="1293495" y="4136390"/>
            <a:ext cx="1137285" cy="398780"/>
          </a:xfrm>
          <a:prstGeom prst="rect">
            <a:avLst/>
          </a:prstGeom>
          <a:noFill/>
        </p:spPr>
        <p:txBody>
          <a:bodyPr wrap="square" rtlCol="0">
            <a:spAutoFit/>
          </a:bodyPr>
          <a:p>
            <a:r>
              <a:rPr lang="en-US" altLang="zh-CN" sz="2000">
                <a:solidFill>
                  <a:srgbClr val="FF0000"/>
                </a:solidFill>
              </a:rPr>
              <a:t>A</a:t>
            </a:r>
            <a:endParaRPr lang="en-US" altLang="zh-CN" sz="2000">
              <a:solidFill>
                <a:srgbClr val="FF0000"/>
              </a:solidFill>
            </a:endParaRPr>
          </a:p>
        </p:txBody>
      </p:sp>
      <p:sp>
        <p:nvSpPr>
          <p:cNvPr id="11" name="文本框 10"/>
          <p:cNvSpPr txBox="1"/>
          <p:nvPr/>
        </p:nvSpPr>
        <p:spPr>
          <a:xfrm>
            <a:off x="8108315" y="3581400"/>
            <a:ext cx="1137285" cy="398780"/>
          </a:xfrm>
          <a:prstGeom prst="rect">
            <a:avLst/>
          </a:prstGeom>
          <a:noFill/>
        </p:spPr>
        <p:txBody>
          <a:bodyPr wrap="square" rtlCol="0">
            <a:spAutoFit/>
          </a:bodyPr>
          <a:p>
            <a:r>
              <a:rPr lang="en-US" altLang="zh-CN" sz="2000">
                <a:solidFill>
                  <a:srgbClr val="FF0000"/>
                </a:solidFill>
              </a:rPr>
              <a:t>D</a:t>
            </a:r>
            <a:endParaRPr lang="en-US" altLang="zh-CN" sz="2000">
              <a:solidFill>
                <a:srgbClr val="FF0000"/>
              </a:solidFill>
            </a:endParaRPr>
          </a:p>
        </p:txBody>
      </p:sp>
      <p:sp>
        <p:nvSpPr>
          <p:cNvPr id="12" name="文本框 11"/>
          <p:cNvSpPr txBox="1"/>
          <p:nvPr/>
        </p:nvSpPr>
        <p:spPr>
          <a:xfrm>
            <a:off x="158750" y="4747895"/>
            <a:ext cx="5338445" cy="2030095"/>
          </a:xfrm>
          <a:prstGeom prst="rect">
            <a:avLst/>
          </a:prstGeom>
          <a:noFill/>
        </p:spPr>
        <p:txBody>
          <a:bodyPr wrap="square" rtlCol="0">
            <a:spAutoFit/>
          </a:bodyPr>
          <a:p>
            <a:r>
              <a:rPr lang="zh-CN" altLang="en-US">
                <a:solidFill>
                  <a:srgbClr val="FF0000"/>
                </a:solidFill>
              </a:rPr>
              <a:t>Czech Puppets（捷克木偶）</a:t>
            </a:r>
            <a:endParaRPr lang="zh-CN" altLang="en-US">
              <a:solidFill>
                <a:srgbClr val="FF0000"/>
              </a:solidFill>
            </a:endParaRPr>
          </a:p>
          <a:p>
            <a:r>
              <a:rPr lang="zh-CN" altLang="en-US">
                <a:solidFill>
                  <a:srgbClr val="FF0000"/>
                </a:solidFill>
              </a:rPr>
              <a:t>The Czech Republic has a long history with puppets. Czech puppet masters take their art</a:t>
            </a:r>
            <a:endParaRPr lang="zh-CN" altLang="en-US">
              <a:solidFill>
                <a:srgbClr val="FF0000"/>
              </a:solidFill>
            </a:endParaRPr>
          </a:p>
          <a:p>
            <a:r>
              <a:rPr lang="zh-CN" altLang="en-US">
                <a:solidFill>
                  <a:srgbClr val="FF0000"/>
                </a:solidFill>
              </a:rPr>
              <a:t>seriously, and Czech puppets can command high prices. Antique Czech puppets are sought</a:t>
            </a:r>
            <a:endParaRPr lang="zh-CN" altLang="en-US">
              <a:solidFill>
                <a:srgbClr val="FF0000"/>
              </a:solidFill>
            </a:endParaRPr>
          </a:p>
          <a:p>
            <a:r>
              <a:rPr lang="zh-CN" altLang="en-US">
                <a:solidFill>
                  <a:srgbClr val="FF0000"/>
                </a:solidFill>
              </a:rPr>
              <a:t>after by collectors, and Czech puppet theaters still draw crowds.</a:t>
            </a:r>
            <a:endParaRPr lang="zh-CN" altLang="en-US">
              <a:solidFill>
                <a:srgbClr val="FF0000"/>
              </a:solidFill>
            </a:endParaRPr>
          </a:p>
        </p:txBody>
      </p:sp>
      <p:sp>
        <p:nvSpPr>
          <p:cNvPr id="13" name="文本框 12"/>
          <p:cNvSpPr txBox="1"/>
          <p:nvPr/>
        </p:nvSpPr>
        <p:spPr>
          <a:xfrm>
            <a:off x="6256020" y="3980180"/>
            <a:ext cx="5632450" cy="2861310"/>
          </a:xfrm>
          <a:prstGeom prst="rect">
            <a:avLst/>
          </a:prstGeom>
          <a:noFill/>
        </p:spPr>
        <p:txBody>
          <a:bodyPr wrap="square" rtlCol="0">
            <a:spAutoFit/>
          </a:bodyPr>
          <a:p>
            <a:r>
              <a:rPr lang="zh-CN" altLang="en-US">
                <a:solidFill>
                  <a:srgbClr val="FF0000"/>
                </a:solidFill>
              </a:rPr>
              <a:t>Polish Pisanki（波兰彩绘蛋）</a:t>
            </a:r>
            <a:endParaRPr lang="zh-CN" altLang="en-US">
              <a:solidFill>
                <a:srgbClr val="FF0000"/>
              </a:solidFill>
            </a:endParaRPr>
          </a:p>
          <a:p>
            <a:r>
              <a:rPr lang="zh-CN" altLang="en-US">
                <a:solidFill>
                  <a:srgbClr val="FF0000"/>
                </a:solidFill>
              </a:rPr>
              <a:t>Dyed and decorated Easter eggs are called pisanki in Poland. The tradition of eggs decorating</a:t>
            </a:r>
            <a:endParaRPr lang="zh-CN" altLang="en-US">
              <a:solidFill>
                <a:srgbClr val="FF0000"/>
              </a:solidFill>
            </a:endParaRPr>
          </a:p>
          <a:p>
            <a:r>
              <a:rPr lang="zh-CN" altLang="en-US">
                <a:solidFill>
                  <a:srgbClr val="FF0000"/>
                </a:solidFill>
              </a:rPr>
              <a:t>for Easter can go back centuries. Pisanki varies by region, just like traditional Polish dress,</a:t>
            </a:r>
            <a:endParaRPr lang="zh-CN" altLang="en-US">
              <a:solidFill>
                <a:srgbClr val="FF0000"/>
              </a:solidFill>
            </a:endParaRPr>
          </a:p>
          <a:p>
            <a:r>
              <a:rPr lang="zh-CN" altLang="en-US">
                <a:solidFill>
                  <a:srgbClr val="FF0000"/>
                </a:solidFill>
              </a:rPr>
              <a:t>and designs and coloring techniques have been typically passed down from generation to</a:t>
            </a:r>
            <a:endParaRPr lang="zh-CN" altLang="en-US">
              <a:solidFill>
                <a:srgbClr val="FF0000"/>
              </a:solidFill>
            </a:endParaRPr>
          </a:p>
          <a:p>
            <a:r>
              <a:rPr lang="zh-CN" altLang="en-US">
                <a:solidFill>
                  <a:srgbClr val="FF0000"/>
                </a:solidFill>
              </a:rPr>
              <a:t>generation. Polish Pisanki once was a part of Polish pagan tradition and still symbolizes</a:t>
            </a:r>
            <a:endParaRPr lang="zh-CN" altLang="en-US">
              <a:solidFill>
                <a:srgbClr val="FF0000"/>
              </a:solidFill>
            </a:endParaRPr>
          </a:p>
          <a:p>
            <a:r>
              <a:rPr lang="zh-CN" altLang="en-US">
                <a:solidFill>
                  <a:srgbClr val="FF0000"/>
                </a:solidFill>
              </a:rPr>
              <a:t>spring, renewal, fertility, and eternity.</a:t>
            </a:r>
            <a:endParaRPr lang="zh-CN" altLang="en-US">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0" grpId="0"/>
      <p:bldP spid="11"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占位符 1"/>
          <p:cNvSpPr>
            <a:spLocks noGrp="1"/>
          </p:cNvSpPr>
          <p:nvPr>
            <p:ph type="body" sz="quarter" idx="10"/>
          </p:nvPr>
        </p:nvSpPr>
        <p:spPr>
          <a:xfrm>
            <a:off x="335175" y="414736"/>
            <a:ext cx="5601366" cy="529569"/>
          </a:xfrm>
        </p:spPr>
        <p:txBody>
          <a:bodyPr/>
          <a:p>
            <a:pPr algn="l"/>
            <a:r>
              <a:rPr lang="en-US" altLang="zh-CN" sz="2800">
                <a:solidFill>
                  <a:schemeClr val="tx1"/>
                </a:solidFill>
                <a:latin typeface="+mn-lt"/>
                <a:ea typeface="+mn-ea"/>
                <a:cs typeface="+mn-cs"/>
                <a:sym typeface="+mn-ea"/>
              </a:rPr>
              <a:t>Part I Lead-in</a:t>
            </a:r>
            <a:endParaRPr lang="zh-CN" altLang="en-US" sz="2800" kern="1200" dirty="0">
              <a:solidFill>
                <a:schemeClr val="tx1"/>
              </a:solidFill>
              <a:latin typeface="+mn-lt"/>
              <a:ea typeface="+mn-ea"/>
              <a:cs typeface="+mn-cs"/>
            </a:endParaRPr>
          </a:p>
          <a:p>
            <a:endParaRPr lang="zh-CN" altLang="en-US"/>
          </a:p>
        </p:txBody>
      </p:sp>
      <p:sp>
        <p:nvSpPr>
          <p:cNvPr id="5" name="文本框 4"/>
          <p:cNvSpPr txBox="1"/>
          <p:nvPr/>
        </p:nvSpPr>
        <p:spPr>
          <a:xfrm>
            <a:off x="1125855" y="3982720"/>
            <a:ext cx="4020185" cy="368300"/>
          </a:xfrm>
          <a:prstGeom prst="rect">
            <a:avLst/>
          </a:prstGeom>
          <a:noFill/>
        </p:spPr>
        <p:txBody>
          <a:bodyPr wrap="square" rtlCol="0">
            <a:spAutoFit/>
          </a:bodyPr>
          <a:p>
            <a:r>
              <a:rPr lang="en-US" altLang="zh-CN"/>
              <a:t>5. </a:t>
            </a:r>
            <a:r>
              <a:rPr lang="zh-CN" altLang="en-US">
                <a:sym typeface="+mn-ea"/>
              </a:rPr>
              <a:t>________</a:t>
            </a:r>
            <a:r>
              <a:rPr lang="en-US" altLang="zh-CN"/>
              <a:t>            </a:t>
            </a:r>
            <a:endParaRPr lang="en-US" altLang="zh-CN"/>
          </a:p>
        </p:txBody>
      </p:sp>
      <p:sp>
        <p:nvSpPr>
          <p:cNvPr id="6" name="文本框 5"/>
          <p:cNvSpPr txBox="1"/>
          <p:nvPr/>
        </p:nvSpPr>
        <p:spPr>
          <a:xfrm>
            <a:off x="7737475" y="3982720"/>
            <a:ext cx="4020185" cy="368300"/>
          </a:xfrm>
          <a:prstGeom prst="rect">
            <a:avLst/>
          </a:prstGeom>
          <a:noFill/>
        </p:spPr>
        <p:txBody>
          <a:bodyPr wrap="square" rtlCol="0">
            <a:spAutoFit/>
          </a:bodyPr>
          <a:p>
            <a:r>
              <a:rPr lang="en-US" altLang="zh-CN"/>
              <a:t>6. </a:t>
            </a:r>
            <a:r>
              <a:rPr lang="zh-CN" altLang="en-US">
                <a:sym typeface="+mn-ea"/>
              </a:rPr>
              <a:t>________</a:t>
            </a:r>
            <a:r>
              <a:rPr lang="en-US" altLang="zh-CN"/>
              <a:t>            </a:t>
            </a:r>
            <a:endParaRPr lang="en-US" altLang="zh-CN"/>
          </a:p>
        </p:txBody>
      </p:sp>
      <p:sp>
        <p:nvSpPr>
          <p:cNvPr id="7" name="文本框 6"/>
          <p:cNvSpPr txBox="1"/>
          <p:nvPr/>
        </p:nvSpPr>
        <p:spPr>
          <a:xfrm>
            <a:off x="2219325" y="5885815"/>
            <a:ext cx="1216660" cy="368300"/>
          </a:xfrm>
          <a:prstGeom prst="rect">
            <a:avLst/>
          </a:prstGeom>
          <a:noFill/>
        </p:spPr>
        <p:txBody>
          <a:bodyPr wrap="square" rtlCol="0">
            <a:spAutoFit/>
          </a:bodyPr>
          <a:p>
            <a:endParaRPr lang="zh-CN" altLang="en-US"/>
          </a:p>
        </p:txBody>
      </p:sp>
      <p:pic>
        <p:nvPicPr>
          <p:cNvPr id="3" name="图片 2"/>
          <p:cNvPicPr>
            <a:picLocks noChangeAspect="1"/>
          </p:cNvPicPr>
          <p:nvPr/>
        </p:nvPicPr>
        <p:blipFill>
          <a:blip r:embed="rId1"/>
          <a:stretch>
            <a:fillRect/>
          </a:stretch>
        </p:blipFill>
        <p:spPr>
          <a:xfrm>
            <a:off x="335280" y="944245"/>
            <a:ext cx="4502785" cy="3038475"/>
          </a:xfrm>
          <a:prstGeom prst="rect">
            <a:avLst/>
          </a:prstGeom>
        </p:spPr>
      </p:pic>
      <p:pic>
        <p:nvPicPr>
          <p:cNvPr id="4" name="图片 3"/>
          <p:cNvPicPr>
            <a:picLocks noChangeAspect="1"/>
          </p:cNvPicPr>
          <p:nvPr/>
        </p:nvPicPr>
        <p:blipFill>
          <a:blip r:embed="rId2"/>
          <a:stretch>
            <a:fillRect/>
          </a:stretch>
        </p:blipFill>
        <p:spPr>
          <a:xfrm>
            <a:off x="6704330" y="944245"/>
            <a:ext cx="4286250" cy="2887345"/>
          </a:xfrm>
          <a:prstGeom prst="rect">
            <a:avLst/>
          </a:prstGeom>
        </p:spPr>
      </p:pic>
      <p:sp>
        <p:nvSpPr>
          <p:cNvPr id="8" name="文本框 7"/>
          <p:cNvSpPr txBox="1"/>
          <p:nvPr/>
        </p:nvSpPr>
        <p:spPr>
          <a:xfrm>
            <a:off x="1496060" y="3982720"/>
            <a:ext cx="1137285" cy="398780"/>
          </a:xfrm>
          <a:prstGeom prst="rect">
            <a:avLst/>
          </a:prstGeom>
          <a:noFill/>
        </p:spPr>
        <p:txBody>
          <a:bodyPr wrap="square" rtlCol="0">
            <a:spAutoFit/>
          </a:bodyPr>
          <a:p>
            <a:r>
              <a:rPr lang="en-US" altLang="zh-CN" sz="2000">
                <a:solidFill>
                  <a:srgbClr val="FF0000"/>
                </a:solidFill>
              </a:rPr>
              <a:t>B</a:t>
            </a:r>
            <a:endParaRPr lang="en-US" altLang="zh-CN" sz="2000">
              <a:solidFill>
                <a:srgbClr val="FF0000"/>
              </a:solidFill>
            </a:endParaRPr>
          </a:p>
        </p:txBody>
      </p:sp>
      <p:sp>
        <p:nvSpPr>
          <p:cNvPr id="9" name="文本框 8"/>
          <p:cNvSpPr txBox="1"/>
          <p:nvPr/>
        </p:nvSpPr>
        <p:spPr>
          <a:xfrm>
            <a:off x="8054975" y="3952240"/>
            <a:ext cx="1137285" cy="398780"/>
          </a:xfrm>
          <a:prstGeom prst="rect">
            <a:avLst/>
          </a:prstGeom>
          <a:noFill/>
        </p:spPr>
        <p:txBody>
          <a:bodyPr wrap="square" rtlCol="0">
            <a:spAutoFit/>
          </a:bodyPr>
          <a:p>
            <a:r>
              <a:rPr lang="en-US" altLang="zh-CN" sz="2000">
                <a:solidFill>
                  <a:srgbClr val="FF0000"/>
                </a:solidFill>
              </a:rPr>
              <a:t>F</a:t>
            </a:r>
            <a:endParaRPr lang="en-US" altLang="zh-CN" sz="2000">
              <a:solidFill>
                <a:srgbClr val="FF0000"/>
              </a:solidFill>
            </a:endParaRPr>
          </a:p>
        </p:txBody>
      </p:sp>
      <p:sp>
        <p:nvSpPr>
          <p:cNvPr id="10" name="文本框 9"/>
          <p:cNvSpPr txBox="1"/>
          <p:nvPr/>
        </p:nvSpPr>
        <p:spPr>
          <a:xfrm>
            <a:off x="158115" y="4381500"/>
            <a:ext cx="5338445" cy="2030095"/>
          </a:xfrm>
          <a:prstGeom prst="rect">
            <a:avLst/>
          </a:prstGeom>
          <a:noFill/>
        </p:spPr>
        <p:txBody>
          <a:bodyPr wrap="square" rtlCol="0">
            <a:spAutoFit/>
          </a:bodyPr>
          <a:p>
            <a:r>
              <a:rPr lang="zh-CN" altLang="en-US">
                <a:solidFill>
                  <a:srgbClr val="FF0000"/>
                </a:solidFill>
              </a:rPr>
              <a:t>Romanian Horezu Pottery（罗马尼亚霍雷祖陶艺）</a:t>
            </a:r>
            <a:endParaRPr lang="zh-CN" altLang="en-US">
              <a:solidFill>
                <a:srgbClr val="FF0000"/>
              </a:solidFill>
            </a:endParaRPr>
          </a:p>
          <a:p>
            <a:r>
              <a:rPr lang="zh-CN" altLang="en-US">
                <a:solidFill>
                  <a:srgbClr val="FF0000"/>
                </a:solidFill>
              </a:rPr>
              <a:t>Horezu pottery is a traditional Romanian art. The manner of production of this Romanian</a:t>
            </a:r>
            <a:endParaRPr lang="zh-CN" altLang="en-US">
              <a:solidFill>
                <a:srgbClr val="FF0000"/>
              </a:solidFill>
            </a:endParaRPr>
          </a:p>
          <a:p>
            <a:r>
              <a:rPr lang="zh-CN" altLang="en-US">
                <a:solidFill>
                  <a:srgbClr val="FF0000"/>
                </a:solidFill>
              </a:rPr>
              <a:t>style of pottery began in the village of Horezu, which hosts an annual pottery fair. Horezu is</a:t>
            </a:r>
            <a:endParaRPr lang="zh-CN" altLang="en-US">
              <a:solidFill>
                <a:srgbClr val="FF0000"/>
              </a:solidFill>
            </a:endParaRPr>
          </a:p>
          <a:p>
            <a:r>
              <a:rPr lang="zh-CN" altLang="en-US">
                <a:solidFill>
                  <a:srgbClr val="FF0000"/>
                </a:solidFill>
              </a:rPr>
              <a:t>also the location of a monastery that has been selected as the World Heritage Site.</a:t>
            </a:r>
            <a:endParaRPr lang="zh-CN" altLang="en-US">
              <a:solidFill>
                <a:srgbClr val="FF0000"/>
              </a:solidFill>
            </a:endParaRPr>
          </a:p>
        </p:txBody>
      </p:sp>
      <p:sp>
        <p:nvSpPr>
          <p:cNvPr id="12" name="文本框 11"/>
          <p:cNvSpPr txBox="1"/>
          <p:nvPr/>
        </p:nvSpPr>
        <p:spPr>
          <a:xfrm>
            <a:off x="5996305" y="4351020"/>
            <a:ext cx="5761355" cy="2584450"/>
          </a:xfrm>
          <a:prstGeom prst="rect">
            <a:avLst/>
          </a:prstGeom>
          <a:noFill/>
        </p:spPr>
        <p:txBody>
          <a:bodyPr wrap="square" rtlCol="0">
            <a:spAutoFit/>
          </a:bodyPr>
          <a:p>
            <a:r>
              <a:rPr lang="zh-CN" altLang="en-US">
                <a:solidFill>
                  <a:srgbClr val="FF0000"/>
                </a:solidFill>
              </a:rPr>
              <a:t>Swiss Alphorn ( 瑞士木笛)</a:t>
            </a:r>
            <a:endParaRPr lang="zh-CN" altLang="en-US">
              <a:solidFill>
                <a:srgbClr val="FF0000"/>
              </a:solidFill>
            </a:endParaRPr>
          </a:p>
          <a:p>
            <a:r>
              <a:rPr lang="zh-CN" altLang="en-US">
                <a:solidFill>
                  <a:srgbClr val="FF0000"/>
                </a:solidFill>
              </a:rPr>
              <a:t>The Swiss Alphorn consists of a wooden natural horn of conical bore. It is used by mountain</a:t>
            </a:r>
            <a:endParaRPr lang="zh-CN" altLang="en-US">
              <a:solidFill>
                <a:srgbClr val="FF0000"/>
              </a:solidFill>
            </a:endParaRPr>
          </a:p>
          <a:p>
            <a:r>
              <a:rPr lang="zh-CN" altLang="en-US">
                <a:solidFill>
                  <a:srgbClr val="FF0000"/>
                </a:solidFill>
              </a:rPr>
              <a:t>dwellers in the Swiss Alps, Bavarian Alps in Germany, French Alps, and elsewhere.</a:t>
            </a:r>
            <a:endParaRPr lang="zh-CN" altLang="en-US">
              <a:solidFill>
                <a:srgbClr val="FF0000"/>
              </a:solidFill>
            </a:endParaRPr>
          </a:p>
          <a:p>
            <a:r>
              <a:rPr lang="zh-CN" altLang="en-US">
                <a:solidFill>
                  <a:srgbClr val="FF0000"/>
                </a:solidFill>
              </a:rPr>
              <a:t>More cultural symbols:</a:t>
            </a:r>
            <a:endParaRPr lang="zh-CN" altLang="en-US">
              <a:solidFill>
                <a:srgbClr val="FF0000"/>
              </a:solidFill>
            </a:endParaRPr>
          </a:p>
          <a:p>
            <a:r>
              <a:rPr lang="zh-CN" altLang="en-US">
                <a:solidFill>
                  <a:srgbClr val="FF0000"/>
                </a:solidFill>
              </a:rPr>
              <a:t>Latvian Kokle ( 拉脱维亚叩叩琴); Lithuania Weaving ( 立陶宛编织); Slovenian Lace</a:t>
            </a:r>
            <a:endParaRPr lang="zh-CN" altLang="en-US">
              <a:solidFill>
                <a:srgbClr val="FF0000"/>
              </a:solidFill>
            </a:endParaRPr>
          </a:p>
          <a:p>
            <a:r>
              <a:rPr lang="zh-CN" altLang="en-US">
                <a:solidFill>
                  <a:srgbClr val="FF0000"/>
                </a:solidFill>
              </a:rPr>
              <a:t>from Idrija ( 伊德里亚的斯洛文尼亚花边)</a:t>
            </a:r>
            <a:endParaRPr lang="zh-CN" altLang="en-US">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fill="hold"/>
                                        <p:tgtEl>
                                          <p:spTgt spid="12"/>
                                        </p:tgtEl>
                                        <p:attrNameLst>
                                          <p:attrName>ppt_x</p:attrName>
                                        </p:attrNameLst>
                                      </p:cBhvr>
                                      <p:tavLst>
                                        <p:tav tm="0">
                                          <p:val>
                                            <p:strVal val="#ppt_x"/>
                                          </p:val>
                                        </p:tav>
                                        <p:tav tm="100000">
                                          <p:val>
                                            <p:strVal val="#ppt_x"/>
                                          </p:val>
                                        </p:tav>
                                      </p:tavLst>
                                    </p:anim>
                                    <p:anim calcmode="lin" valueType="num">
                                      <p:cBhvr additive="base">
                                        <p:cTn id="2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8"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2</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2662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2439670" cy="110680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zh-CN" altLang="en-US"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Tasks</a:t>
            </a:r>
            <a:endParaRPr kumimoji="1" lang="zh-CN" altLang="en-US"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theme/theme1.xml><?xml version="1.0" encoding="utf-8"?>
<a:theme xmlns:a="http://schemas.openxmlformats.org/drawingml/2006/main" name="Office 主题">
  <a:themeElements>
    <a:clrScheme name="自定义 86">
      <a:dk1>
        <a:srgbClr val="000000"/>
      </a:dk1>
      <a:lt1>
        <a:srgbClr val="FFFFFF"/>
      </a:lt1>
      <a:dk2>
        <a:srgbClr val="000000"/>
      </a:dk2>
      <a:lt2>
        <a:srgbClr val="FFFDFD"/>
      </a:lt2>
      <a:accent1>
        <a:srgbClr val="FAA0AA"/>
      </a:accent1>
      <a:accent2>
        <a:srgbClr val="F5E5E4"/>
      </a:accent2>
      <a:accent3>
        <a:srgbClr val="AACED2"/>
      </a:accent3>
      <a:accent4>
        <a:srgbClr val="009FB8"/>
      </a:accent4>
      <a:accent5>
        <a:srgbClr val="FFBBB3"/>
      </a:accent5>
      <a:accent6>
        <a:srgbClr val="515151"/>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34930</Words>
  <Application>WPS 演示</Application>
  <PresentationFormat>自定义</PresentationFormat>
  <Paragraphs>961</Paragraphs>
  <Slides>45</Slides>
  <Notes>2</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45</vt:i4>
      </vt:variant>
    </vt:vector>
  </HeadingPairs>
  <TitlesOfParts>
    <vt:vector size="58" baseType="lpstr">
      <vt:lpstr>Arial</vt:lpstr>
      <vt:lpstr>宋体</vt:lpstr>
      <vt:lpstr>Wingdings</vt:lpstr>
      <vt:lpstr>微软雅黑</vt:lpstr>
      <vt:lpstr>Segoe UI Light</vt:lpstr>
      <vt:lpstr>Century Gothic</vt:lpstr>
      <vt:lpstr>Century Gothic</vt:lpstr>
      <vt:lpstr>Segoe UI Light</vt:lpstr>
      <vt:lpstr>Calibri</vt:lpstr>
      <vt:lpstr>Times New Roman</vt:lpstr>
      <vt:lpstr>Arial Unicode MS</vt:lpstr>
      <vt:lpstr>Courier New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Administrator</cp:lastModifiedBy>
  <cp:revision>198</cp:revision>
  <dcterms:created xsi:type="dcterms:W3CDTF">2015-08-18T02:51:00Z</dcterms:created>
  <dcterms:modified xsi:type="dcterms:W3CDTF">2018-07-02T05:10:46Z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